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0" r:id="rId2"/>
    <p:sldId id="272" r:id="rId3"/>
    <p:sldId id="306" r:id="rId4"/>
    <p:sldId id="342" r:id="rId5"/>
    <p:sldId id="359" r:id="rId6"/>
    <p:sldId id="345" r:id="rId7"/>
    <p:sldId id="360" r:id="rId8"/>
    <p:sldId id="361" r:id="rId9"/>
    <p:sldId id="346" r:id="rId10"/>
    <p:sldId id="326" r:id="rId11"/>
  </p:sldIdLst>
  <p:sldSz cx="11879263" cy="7216775"/>
  <p:notesSz cx="6858000" cy="9144000"/>
  <p:custDataLst>
    <p:tags r:id="rId14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t w" initials="jw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44"/>
    <a:srgbClr val="BA55A0"/>
    <a:srgbClr val="444476"/>
    <a:srgbClr val="454568"/>
    <a:srgbClr val="B84EB4"/>
    <a:srgbClr val="B64DB3"/>
    <a:srgbClr val="FFFD0F"/>
    <a:srgbClr val="002974"/>
    <a:srgbClr val="FF4141"/>
    <a:srgbClr val="AFDB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94662" autoAdjust="0"/>
  </p:normalViewPr>
  <p:slideViewPr>
    <p:cSldViewPr snapToGrid="0">
      <p:cViewPr>
        <p:scale>
          <a:sx n="94" d="100"/>
          <a:sy n="94" d="100"/>
        </p:scale>
        <p:origin x="1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607130" y="685800"/>
            <a:ext cx="564374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 panose="020F0502020204030204"/>
      </a:defRPr>
    </a:lvl1pPr>
    <a:lvl2pPr indent="228600" defTabSz="4572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defTabSz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defTabSz="4572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defTabSz="4572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defTabSz="4572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defTabSz="4572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defTabSz="457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defTabSz="4572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/>
          </p:nvPr>
        </p:nvSpPr>
        <p:spPr>
          <a:xfrm>
            <a:off x="606425" y="685800"/>
            <a:ext cx="564515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English Title: Uppercase, Calibri size 60, XJTLU Navy</a:t>
            </a:r>
          </a:p>
          <a:p>
            <a:r>
              <a:rPr dirty="0"/>
              <a:t>English Subtitle: Uppercase, Calibri size 36, XJTLU Navy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/>
          </p:nvPr>
        </p:nvSpPr>
        <p:spPr>
          <a:xfrm>
            <a:off x="607130" y="685800"/>
            <a:ext cx="564374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73" name="Shape 2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Header: Uppercase, Calibri size 28, XJTLU Navy</a:t>
            </a:r>
          </a:p>
          <a:p>
            <a:r>
              <a:rPr dirty="0"/>
              <a:t>Body Text: Sentence case, Calibri size 14, Black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606425" y="685800"/>
            <a:ext cx="564515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Header: Uppercase, Calibri size 28, XJTLU Navy</a:t>
            </a:r>
          </a:p>
          <a:p>
            <a:r>
              <a:rPr dirty="0"/>
              <a:t>Key Text: Title case, Calibri Bold size 14, Black</a:t>
            </a:r>
          </a:p>
          <a:p>
            <a:r>
              <a:rPr dirty="0"/>
              <a:t>Charts and tables should use the XJTLU colour palette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607130" y="685800"/>
            <a:ext cx="564374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Header: Uppercase, Calibri size 28, XJTLU Navy</a:t>
            </a:r>
          </a:p>
          <a:p>
            <a:r>
              <a:rPr dirty="0"/>
              <a:t>Key Text: Title case, Calibri Bold size 14, Black</a:t>
            </a:r>
          </a:p>
          <a:p>
            <a:r>
              <a:rPr dirty="0"/>
              <a:t>Charts and tables should use the XJTLU colour palette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607130" y="685800"/>
            <a:ext cx="564374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Header: Uppercase, Calibri size 28, XJTLU Navy</a:t>
            </a:r>
          </a:p>
          <a:p>
            <a:r>
              <a:rPr dirty="0"/>
              <a:t>Key Text: Title case, Calibri Bold size 14, Black</a:t>
            </a:r>
          </a:p>
          <a:p>
            <a:r>
              <a:rPr dirty="0"/>
              <a:t>Charts and tables should use the XJTLU colour palette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606425" y="685800"/>
            <a:ext cx="564515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Header: Uppercase, Calibri size 28, XJTLU Navy</a:t>
            </a:r>
          </a:p>
          <a:p>
            <a:r>
              <a:rPr dirty="0"/>
              <a:t>Key Text: Title case, Calibri Bold size 14, Black</a:t>
            </a:r>
          </a:p>
          <a:p>
            <a:r>
              <a:rPr dirty="0"/>
              <a:t>Charts and tables should use the XJTLU colour palette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606425" y="685800"/>
            <a:ext cx="564515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Header: Uppercase, Calibri size 28, XJTLU Navy</a:t>
            </a:r>
          </a:p>
          <a:p>
            <a:r>
              <a:rPr dirty="0"/>
              <a:t>Key Text: Title case, Calibri Bold size 14, Black</a:t>
            </a:r>
          </a:p>
          <a:p>
            <a:r>
              <a:rPr dirty="0"/>
              <a:t>Charts and tables should use the XJTLU colour palette</a:t>
            </a:r>
          </a:p>
        </p:txBody>
      </p:sp>
    </p:spTree>
    <p:extLst>
      <p:ext uri="{BB962C8B-B14F-4D97-AF65-F5344CB8AC3E}">
        <p14:creationId xmlns:p14="http://schemas.microsoft.com/office/powerpoint/2010/main" val="3030135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606425" y="685800"/>
            <a:ext cx="564515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Header: Uppercase, Calibri size 28, XJTLU Navy</a:t>
            </a:r>
          </a:p>
          <a:p>
            <a:r>
              <a:rPr dirty="0"/>
              <a:t>Key Text: Title case, Calibri Bold size 14, Black</a:t>
            </a:r>
          </a:p>
          <a:p>
            <a:r>
              <a:rPr dirty="0"/>
              <a:t>Charts and tables should use the XJTLU colour palette</a:t>
            </a:r>
          </a:p>
        </p:txBody>
      </p:sp>
    </p:spTree>
    <p:extLst>
      <p:ext uri="{BB962C8B-B14F-4D97-AF65-F5344CB8AC3E}">
        <p14:creationId xmlns:p14="http://schemas.microsoft.com/office/powerpoint/2010/main" val="1422166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606425" y="685800"/>
            <a:ext cx="564515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Header: Uppercase, Calibri size 28, XJTLU Navy</a:t>
            </a:r>
          </a:p>
          <a:p>
            <a:r>
              <a:rPr dirty="0"/>
              <a:t>Key Text: Title case, Calibri Bold size 14, Black</a:t>
            </a:r>
          </a:p>
          <a:p>
            <a:r>
              <a:rPr dirty="0"/>
              <a:t>Charts and tables should use the XJTLU colour palette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891148" y="2242449"/>
            <a:ext cx="10099669" cy="154731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782297" y="4090534"/>
            <a:ext cx="8317375" cy="184475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8133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6266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443355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924685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938598" y="4638620"/>
            <a:ext cx="10099670" cy="1433692"/>
          </a:xfrm>
          <a:prstGeom prst="rect">
            <a:avLst/>
          </a:prstGeom>
        </p:spPr>
        <p:txBody>
          <a:bodyPr anchor="t"/>
          <a:lstStyle>
            <a:lvl1pPr algn="l">
              <a:defRPr sz="421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38598" y="3059546"/>
            <a:ext cx="10099670" cy="157906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20"/>
              </a:spcBef>
              <a:buSzTx/>
              <a:buFontTx/>
              <a:buNone/>
              <a:defRPr sz="2105">
                <a:solidFill>
                  <a:srgbClr val="888888"/>
                </a:solidFill>
              </a:defRPr>
            </a:lvl1pPr>
            <a:lvl2pPr marL="0" indent="481330">
              <a:spcBef>
                <a:spcPts val="420"/>
              </a:spcBef>
              <a:buSzTx/>
              <a:buFontTx/>
              <a:buNone/>
              <a:defRPr sz="2105">
                <a:solidFill>
                  <a:srgbClr val="888888"/>
                </a:solidFill>
              </a:defRPr>
            </a:lvl2pPr>
            <a:lvl3pPr marL="0" indent="962660">
              <a:spcBef>
                <a:spcPts val="420"/>
              </a:spcBef>
              <a:buSzTx/>
              <a:buFontTx/>
              <a:buNone/>
              <a:defRPr sz="2105">
                <a:solidFill>
                  <a:srgbClr val="888888"/>
                </a:solidFill>
              </a:defRPr>
            </a:lvl3pPr>
            <a:lvl4pPr marL="0" indent="1443355">
              <a:spcBef>
                <a:spcPts val="420"/>
              </a:spcBef>
              <a:buSzTx/>
              <a:buFontTx/>
              <a:buNone/>
              <a:defRPr sz="2105">
                <a:solidFill>
                  <a:srgbClr val="888888"/>
                </a:solidFill>
              </a:defRPr>
            </a:lvl4pPr>
            <a:lvl5pPr marL="0" indent="1924685">
              <a:spcBef>
                <a:spcPts val="420"/>
              </a:spcBef>
              <a:buSzTx/>
              <a:buFontTx/>
              <a:buNone/>
              <a:defRPr sz="2105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94098" y="1684344"/>
            <a:ext cx="5247867" cy="4763935"/>
          </a:xfrm>
          <a:prstGeom prst="rect">
            <a:avLst/>
          </a:prstGeom>
        </p:spPr>
        <p:txBody>
          <a:bodyPr/>
          <a:lstStyle>
            <a:lvl1pPr>
              <a:spcBef>
                <a:spcPts val="630"/>
              </a:spcBef>
              <a:defRPr sz="2945"/>
            </a:lvl1pPr>
            <a:lvl2pPr marL="831850" indent="-351155">
              <a:spcBef>
                <a:spcPts val="630"/>
              </a:spcBef>
              <a:defRPr sz="2945"/>
            </a:lvl2pPr>
            <a:lvl3pPr marL="1299210" indent="-336550">
              <a:spcBef>
                <a:spcPts val="630"/>
              </a:spcBef>
              <a:defRPr sz="2945"/>
            </a:lvl3pPr>
            <a:lvl4pPr marL="1818005" indent="-374015">
              <a:spcBef>
                <a:spcPts val="630"/>
              </a:spcBef>
              <a:defRPr sz="2945"/>
            </a:lvl4pPr>
            <a:lvl5pPr marL="2299335" indent="-374015">
              <a:spcBef>
                <a:spcPts val="630"/>
              </a:spcBef>
              <a:defRPr sz="2945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94100" y="1615827"/>
            <a:ext cx="5249931" cy="67340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25"/>
              </a:spcBef>
              <a:buSzTx/>
              <a:buFontTx/>
              <a:buNone/>
              <a:defRPr sz="2525" b="1"/>
            </a:lvl1pPr>
            <a:lvl2pPr marL="0" indent="481330">
              <a:spcBef>
                <a:spcPts val="525"/>
              </a:spcBef>
              <a:buSzTx/>
              <a:buFontTx/>
              <a:buNone/>
              <a:defRPr sz="2525" b="1"/>
            </a:lvl2pPr>
            <a:lvl3pPr marL="0" indent="962660">
              <a:spcBef>
                <a:spcPts val="525"/>
              </a:spcBef>
              <a:buSzTx/>
              <a:buFontTx/>
              <a:buNone/>
              <a:defRPr sz="2525" b="1"/>
            </a:lvl3pPr>
            <a:lvl4pPr marL="0" indent="1443355">
              <a:spcBef>
                <a:spcPts val="525"/>
              </a:spcBef>
              <a:buSzTx/>
              <a:buFontTx/>
              <a:buNone/>
              <a:defRPr sz="2525" b="1"/>
            </a:lvl4pPr>
            <a:lvl5pPr marL="0" indent="1924685">
              <a:spcBef>
                <a:spcPts val="525"/>
              </a:spcBef>
              <a:buSzTx/>
              <a:buFontTx/>
              <a:buNone/>
              <a:defRPr sz="2525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035875" y="1615827"/>
            <a:ext cx="5251993" cy="67340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25"/>
              </a:spcBef>
              <a:buSzTx/>
              <a:buFontTx/>
              <a:buNone/>
              <a:defRPr sz="2525" b="1"/>
            </a:lvl1pPr>
          </a:lstStyle>
          <a:p>
            <a:pPr marL="0" lvl="0" indent="0">
              <a:spcBef>
                <a:spcPts val="500"/>
              </a:spcBef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594100" y="287407"/>
            <a:ext cx="3909086" cy="1223150"/>
          </a:xfrm>
          <a:prstGeom prst="rect">
            <a:avLst/>
          </a:prstGeom>
        </p:spPr>
        <p:txBody>
          <a:bodyPr anchor="b"/>
          <a:lstStyle>
            <a:lvl1pPr algn="l">
              <a:defRPr sz="210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idx="1"/>
          </p:nvPr>
        </p:nvSpPr>
        <p:spPr>
          <a:xfrm>
            <a:off x="4645517" y="287414"/>
            <a:ext cx="6642348" cy="61608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1"/>
          </p:nvPr>
        </p:nvSpPr>
        <p:spPr>
          <a:xfrm>
            <a:off x="594101" y="1510560"/>
            <a:ext cx="3909087" cy="493771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15"/>
              </a:spcBef>
              <a:buSzTx/>
              <a:buFontTx/>
              <a:buNone/>
              <a:defRPr sz="1475"/>
            </a:lvl1pPr>
          </a:lstStyle>
          <a:p>
            <a:pPr marL="0" lvl="0" indent="0">
              <a:spcBef>
                <a:spcPts val="300"/>
              </a:spcBef>
              <a:buSzTx/>
              <a:buFontTx/>
              <a:buNone/>
              <a:defRPr sz="14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2328952" y="5053013"/>
            <a:ext cx="7129179" cy="596537"/>
          </a:xfrm>
          <a:prstGeom prst="rect">
            <a:avLst/>
          </a:prstGeom>
        </p:spPr>
        <p:txBody>
          <a:bodyPr anchor="b"/>
          <a:lstStyle>
            <a:lvl1pPr algn="l">
              <a:defRPr sz="210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2328952" y="644994"/>
            <a:ext cx="7129179" cy="433115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2328952" y="5649556"/>
            <a:ext cx="7129179" cy="8471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15"/>
              </a:spcBef>
              <a:buSzTx/>
              <a:buFontTx/>
              <a:buNone/>
              <a:defRPr sz="1475"/>
            </a:lvl1pPr>
            <a:lvl2pPr marL="0" indent="481330">
              <a:spcBef>
                <a:spcPts val="315"/>
              </a:spcBef>
              <a:buSzTx/>
              <a:buFontTx/>
              <a:buNone/>
              <a:defRPr sz="1475"/>
            </a:lvl2pPr>
            <a:lvl3pPr marL="0" indent="962660">
              <a:spcBef>
                <a:spcPts val="315"/>
              </a:spcBef>
              <a:buSzTx/>
              <a:buFontTx/>
              <a:buNone/>
              <a:defRPr sz="1475"/>
            </a:lvl3pPr>
            <a:lvl4pPr marL="0" indent="1443355">
              <a:spcBef>
                <a:spcPts val="315"/>
              </a:spcBef>
              <a:buSzTx/>
              <a:buFontTx/>
              <a:buNone/>
              <a:defRPr sz="1475"/>
            </a:lvl4pPr>
            <a:lvl5pPr marL="0" indent="1924685">
              <a:spcBef>
                <a:spcPts val="315"/>
              </a:spcBef>
              <a:buSzTx/>
              <a:buFontTx/>
              <a:buNone/>
              <a:defRPr sz="1475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594100" y="289086"/>
            <a:ext cx="10693769" cy="12030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594100" y="1684344"/>
            <a:ext cx="10693769" cy="476393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985231" y="6736949"/>
            <a:ext cx="302637" cy="2915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65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4813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63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0" algn="ct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0" algn="ct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0" algn="ct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0" algn="ct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0" algn="ct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0" algn="ct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0" algn="ct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0" algn="ct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titleStyle>
    <p:bodyStyle>
      <a:lvl1pPr marL="360680" marR="0" indent="-360680" algn="l" defTabSz="481330" rtl="0" eaLnBrk="1" latinLnBrk="0" hangingPunct="1">
        <a:lnSpc>
          <a:spcPct val="100000"/>
        </a:lnSpc>
        <a:spcBef>
          <a:spcPct val="148000"/>
        </a:spcBef>
        <a:spcAft>
          <a:spcPts val="0"/>
        </a:spcAft>
        <a:buClrTx/>
        <a:buSzPct val="100000"/>
        <a:buFont typeface="Arial" panose="020B0604020202020204"/>
        <a:buChar char="•"/>
        <a:defRPr sz="337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824865" marR="0" indent="-343535" algn="l" defTabSz="481330" rtl="0" eaLnBrk="1" latinLnBrk="0" hangingPunct="1">
        <a:lnSpc>
          <a:spcPct val="100000"/>
        </a:lnSpc>
        <a:spcBef>
          <a:spcPct val="148000"/>
        </a:spcBef>
        <a:spcAft>
          <a:spcPts val="0"/>
        </a:spcAft>
        <a:buClrTx/>
        <a:buSzPct val="100000"/>
        <a:buFont typeface="Arial" panose="020B0604020202020204"/>
        <a:buChar char="–"/>
        <a:defRPr sz="337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1283335" marR="0" indent="-320675" algn="l" defTabSz="481330" rtl="0" eaLnBrk="1" latinLnBrk="0" hangingPunct="1">
        <a:lnSpc>
          <a:spcPct val="100000"/>
        </a:lnSpc>
        <a:spcBef>
          <a:spcPct val="148000"/>
        </a:spcBef>
        <a:spcAft>
          <a:spcPts val="0"/>
        </a:spcAft>
        <a:buClrTx/>
        <a:buSzPct val="100000"/>
        <a:buFont typeface="Arial" panose="020B0604020202020204"/>
        <a:buChar char="•"/>
        <a:defRPr sz="337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1828800" marR="0" indent="-384810" algn="l" defTabSz="481330" rtl="0" eaLnBrk="1" latinLnBrk="0" hangingPunct="1">
        <a:lnSpc>
          <a:spcPct val="100000"/>
        </a:lnSpc>
        <a:spcBef>
          <a:spcPct val="148000"/>
        </a:spcBef>
        <a:spcAft>
          <a:spcPts val="0"/>
        </a:spcAft>
        <a:buClrTx/>
        <a:buSzPct val="100000"/>
        <a:buFont typeface="Arial" panose="020B0604020202020204"/>
        <a:buChar char="–"/>
        <a:defRPr sz="337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2309495" marR="0" indent="-384810" algn="l" defTabSz="481330" rtl="0" eaLnBrk="1" latinLnBrk="0" hangingPunct="1">
        <a:lnSpc>
          <a:spcPct val="100000"/>
        </a:lnSpc>
        <a:spcBef>
          <a:spcPct val="148000"/>
        </a:spcBef>
        <a:spcAft>
          <a:spcPts val="0"/>
        </a:spcAft>
        <a:buClrTx/>
        <a:buSzPct val="100000"/>
        <a:buFont typeface="Arial" panose="020B0604020202020204"/>
        <a:buChar char="»"/>
        <a:defRPr sz="337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2790825" marR="0" indent="-384810" algn="l" defTabSz="481330" rtl="0" eaLnBrk="1" latinLnBrk="0" hangingPunct="1">
        <a:lnSpc>
          <a:spcPct val="100000"/>
        </a:lnSpc>
        <a:spcBef>
          <a:spcPct val="148000"/>
        </a:spcBef>
        <a:spcAft>
          <a:spcPts val="0"/>
        </a:spcAft>
        <a:buClrTx/>
        <a:buSzPct val="100000"/>
        <a:buFont typeface="Arial" panose="020B0604020202020204"/>
        <a:buChar char="•"/>
        <a:defRPr sz="337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3272155" marR="0" indent="-384810" algn="l" defTabSz="481330" rtl="0" eaLnBrk="1" latinLnBrk="0" hangingPunct="1">
        <a:lnSpc>
          <a:spcPct val="100000"/>
        </a:lnSpc>
        <a:spcBef>
          <a:spcPct val="148000"/>
        </a:spcBef>
        <a:spcAft>
          <a:spcPts val="0"/>
        </a:spcAft>
        <a:buClrTx/>
        <a:buSzPct val="100000"/>
        <a:buFont typeface="Arial" panose="020B0604020202020204"/>
        <a:buChar char="•"/>
        <a:defRPr sz="337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3753485" marR="0" indent="-384810" algn="l" defTabSz="481330" rtl="0" eaLnBrk="1" latinLnBrk="0" hangingPunct="1">
        <a:lnSpc>
          <a:spcPct val="100000"/>
        </a:lnSpc>
        <a:spcBef>
          <a:spcPct val="148000"/>
        </a:spcBef>
        <a:spcAft>
          <a:spcPts val="0"/>
        </a:spcAft>
        <a:buClrTx/>
        <a:buSzPct val="100000"/>
        <a:buFont typeface="Arial" panose="020B0604020202020204"/>
        <a:buChar char="•"/>
        <a:defRPr sz="337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4235450" marR="0" indent="-384810" algn="l" defTabSz="481330" rtl="0" eaLnBrk="1" latinLnBrk="0" hangingPunct="1">
        <a:lnSpc>
          <a:spcPct val="100000"/>
        </a:lnSpc>
        <a:spcBef>
          <a:spcPct val="148000"/>
        </a:spcBef>
        <a:spcAft>
          <a:spcPts val="0"/>
        </a:spcAft>
        <a:buClrTx/>
        <a:buSzPct val="100000"/>
        <a:buFont typeface="Arial" panose="020B0604020202020204"/>
        <a:buChar char="•"/>
        <a:defRPr sz="337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4813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81330" algn="r" defTabSz="4813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62660" algn="r" defTabSz="4813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443355" algn="r" defTabSz="4813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924685" algn="r" defTabSz="4813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406015" algn="r" defTabSz="4813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887345" algn="r" defTabSz="4813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368675" algn="r" defTabSz="4813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849370" algn="r" defTabSz="4813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2" descr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alphaModFix amt="7000"/>
          </a:blip>
          <a:stretch>
            <a:fillRect/>
          </a:stretch>
        </p:blipFill>
        <p:spPr>
          <a:xfrm>
            <a:off x="8752314" y="-17903"/>
            <a:ext cx="1881676" cy="708605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5" name="Rectangle 4"/>
          <p:cNvSpPr/>
          <p:nvPr/>
        </p:nvSpPr>
        <p:spPr>
          <a:xfrm rot="10800000">
            <a:off x="0" y="6983730"/>
            <a:ext cx="11879580" cy="234315"/>
          </a:xfrm>
          <a:prstGeom prst="rect">
            <a:avLst/>
          </a:prstGeom>
          <a:gradFill>
            <a:gsLst>
              <a:gs pos="27000">
                <a:srgbClr val="000044"/>
              </a:gs>
              <a:gs pos="100000">
                <a:srgbClr val="CE57C1"/>
              </a:gs>
            </a:gsLst>
            <a:lin ang="13500000"/>
          </a:gradFill>
          <a:ln>
            <a:solidFill>
              <a:srgbClr val="D8D8D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26" rIns="4572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6" name="Title 1"/>
          <p:cNvSpPr txBox="1">
            <a:spLocks noGrp="1"/>
          </p:cNvSpPr>
          <p:nvPr>
            <p:ph type="ctrTitle"/>
          </p:nvPr>
        </p:nvSpPr>
        <p:spPr>
          <a:xfrm>
            <a:off x="862330" y="960120"/>
            <a:ext cx="10160635" cy="233807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sz="6000" b="1" cap="all">
                <a:solidFill>
                  <a:srgbClr val="000044"/>
                </a:solidFill>
              </a:defRPr>
            </a:pPr>
            <a:r>
              <a:rPr lang="en-US" sz="5335" cap="none" dirty="0">
                <a:solidFill>
                  <a:srgbClr val="000044"/>
                </a:solidFill>
                <a:uFillTx/>
                <a:latin typeface="Calibri" panose="020F0502020204030204" charset="0"/>
                <a:cs typeface="Calibri" panose="020F0502020204030204" charset="0"/>
              </a:rPr>
              <a:t>HuBMAP + HPA - Hacking the Human Body Competition Progress Report 2</a:t>
            </a:r>
          </a:p>
        </p:txBody>
      </p:sp>
      <p:sp>
        <p:nvSpPr>
          <p:cNvPr id="127" name="Subtitle 2"/>
          <p:cNvSpPr txBox="1">
            <a:spLocks noGrp="1"/>
          </p:cNvSpPr>
          <p:nvPr>
            <p:ph type="subTitle" sz="quarter" idx="1"/>
            <p:custDataLst>
              <p:tags r:id="rId2"/>
            </p:custDataLst>
          </p:nvPr>
        </p:nvSpPr>
        <p:spPr>
          <a:xfrm>
            <a:off x="2222695" y="3423681"/>
            <a:ext cx="7268863" cy="1441681"/>
          </a:xfrm>
          <a:prstGeom prst="rect">
            <a:avLst/>
          </a:prstGeom>
        </p:spPr>
        <p:txBody>
          <a:bodyPr anchor="t" anchorCtr="0">
            <a:normAutofit fontScale="80000" lnSpcReduction="20000"/>
          </a:bodyPr>
          <a:lstStyle>
            <a:lvl1pPr>
              <a:spcBef>
                <a:spcPts val="800"/>
              </a:spcBef>
              <a:defRPr sz="3600" cap="all">
                <a:solidFill>
                  <a:srgbClr val="000044"/>
                </a:solidFill>
              </a:defRPr>
            </a:lvl1pPr>
          </a:lstStyle>
          <a:p>
            <a:r>
              <a:rPr lang="en-US" cap="none" dirty="0">
                <a:latin typeface="+mn-ea"/>
              </a:rPr>
              <a:t>Presentation of a Report </a:t>
            </a:r>
          </a:p>
          <a:p>
            <a:r>
              <a:rPr lang="en-US" cap="none" dirty="0">
                <a:latin typeface="+mn-ea"/>
              </a:rPr>
              <a:t>By</a:t>
            </a:r>
          </a:p>
          <a:p>
            <a:r>
              <a:rPr lang="en-US" b="1" cap="none" dirty="0">
                <a:latin typeface="+mn-ea"/>
              </a:rPr>
              <a:t>            </a:t>
            </a:r>
          </a:p>
          <a:p>
            <a:endParaRPr lang="en-US" cap="none" dirty="0">
              <a:latin typeface="+mn-ea"/>
            </a:endParaRPr>
          </a:p>
          <a:p>
            <a:endParaRPr dirty="0">
              <a:latin typeface="+mn-ea"/>
            </a:endParaRPr>
          </a:p>
        </p:txBody>
      </p:sp>
      <p:pic>
        <p:nvPicPr>
          <p:cNvPr id="128" name="Picture 6" descr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9013" y="5460479"/>
            <a:ext cx="3356769" cy="7180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3387090" y="4594225"/>
            <a:ext cx="5072380" cy="5835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6" tIns="45726" rIns="45726" bIns="45726" numCol="1" spcCol="38100" rtlCol="0" anchor="t">
            <a:spAutoFit/>
          </a:bodyPr>
          <a:lstStyle/>
          <a:p>
            <a:r>
              <a:rPr lang="en-US" altLang="zh-CN" sz="3200" dirty="0"/>
              <a:t>     </a:t>
            </a:r>
            <a:r>
              <a:rPr lang="en-US" altLang="zh-CN" sz="3200" b="1" dirty="0">
                <a:solidFill>
                  <a:srgbClr val="000044"/>
                </a:solidFill>
              </a:rPr>
              <a:t>Juntuo Wang, </a:t>
            </a:r>
            <a:r>
              <a:rPr lang="en-US" altLang="zh-CN" sz="3200" b="1" dirty="0">
                <a:solidFill>
                  <a:srgbClr val="000044"/>
                </a:solidFill>
                <a:ea typeface="宋体" panose="02010600030101010101" pitchFamily="2" charset="-122"/>
              </a:rPr>
              <a:t>Yufen Gao</a:t>
            </a:r>
            <a:r>
              <a:rPr lang="en-US" altLang="zh-CN" sz="3200" b="1" dirty="0">
                <a:solidFill>
                  <a:srgbClr val="000044"/>
                </a:solidFill>
              </a:rPr>
              <a:t>     </a:t>
            </a:r>
            <a:endParaRPr lang="zh-CN" altLang="en-US" sz="3200" b="1" dirty="0">
              <a:solidFill>
                <a:srgbClr val="000044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-116840"/>
            <a:ext cx="11880215" cy="73348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62" name="Title 1"/>
          <p:cNvGrpSpPr/>
          <p:nvPr/>
        </p:nvGrpSpPr>
        <p:grpSpPr>
          <a:xfrm>
            <a:off x="-635" y="2651760"/>
            <a:ext cx="11879580" cy="1100455"/>
            <a:chOff x="0" y="0"/>
            <a:chExt cx="9311592" cy="1100676"/>
          </a:xfrm>
        </p:grpSpPr>
        <p:sp>
          <p:nvSpPr>
            <p:cNvPr id="160" name="矩形"/>
            <p:cNvSpPr/>
            <p:nvPr/>
          </p:nvSpPr>
          <p:spPr>
            <a:xfrm>
              <a:off x="0" y="-1"/>
              <a:ext cx="9311593" cy="11006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22" tIns="45722" rIns="45722" bIns="45722" numCol="1" anchor="ctr">
              <a:noAutofit/>
            </a:bodyPr>
            <a:lstStyle/>
            <a:p>
              <a:pPr algn="ctr">
                <a:defRPr sz="5400" b="1" spc="300">
                  <a:solidFill>
                    <a:srgbClr val="000044"/>
                  </a:solidFill>
                </a:defRPr>
              </a:pPr>
              <a:endParaRPr sz="1800"/>
            </a:p>
          </p:txBody>
        </p:sp>
        <p:sp>
          <p:nvSpPr>
            <p:cNvPr id="161" name="SECTION TITLE"/>
            <p:cNvSpPr txBox="1"/>
            <p:nvPr/>
          </p:nvSpPr>
          <p:spPr>
            <a:xfrm>
              <a:off x="45720" y="-1"/>
              <a:ext cx="9220153" cy="1100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22" tIns="45722" rIns="45722" bIns="45722" numCol="1" anchor="ctr">
              <a:normAutofit/>
            </a:bodyPr>
            <a:lstStyle>
              <a:lvl1pPr algn="ctr">
                <a:defRPr sz="5400" b="1">
                  <a:solidFill>
                    <a:srgbClr val="000044"/>
                  </a:solidFill>
                  <a:latin typeface="DIN-Bold"/>
                  <a:ea typeface="DIN-Bold"/>
                  <a:cs typeface="DIN-Bold"/>
                  <a:sym typeface="DIN-Bold"/>
                </a:defRPr>
              </a:lvl1pPr>
            </a:lstStyle>
            <a:p>
              <a:r>
                <a:rPr lang="en-US" i="1">
                  <a:latin typeface="+mj-lt"/>
                  <a:cs typeface="+mj-lt"/>
                </a:rPr>
                <a:t>Thank you !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1"/>
          <p:cNvSpPr txBox="1">
            <a:spLocks noGrp="1"/>
          </p:cNvSpPr>
          <p:nvPr>
            <p:ph type="title"/>
          </p:nvPr>
        </p:nvSpPr>
        <p:spPr>
          <a:xfrm>
            <a:off x="477704" y="170906"/>
            <a:ext cx="7976745" cy="114320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2800" b="1">
                <a:solidFill>
                  <a:srgbClr val="000044"/>
                </a:solidFill>
              </a:defRPr>
            </a:pPr>
            <a:r>
              <a:rPr lang="en-US" sz="4000" dirty="0">
                <a:latin typeface="+mj-lt"/>
              </a:rPr>
              <a:t>Overview</a:t>
            </a:r>
          </a:p>
        </p:txBody>
      </p:sp>
      <p:sp>
        <p:nvSpPr>
          <p:cNvPr id="269" name="Rectangle 4"/>
          <p:cNvSpPr/>
          <p:nvPr/>
        </p:nvSpPr>
        <p:spPr>
          <a:xfrm rot="10800000">
            <a:off x="-635" y="6979285"/>
            <a:ext cx="11880215" cy="238760"/>
          </a:xfrm>
          <a:prstGeom prst="rect">
            <a:avLst/>
          </a:prstGeom>
          <a:gradFill>
            <a:gsLst>
              <a:gs pos="27000">
                <a:srgbClr val="000044"/>
              </a:gs>
              <a:gs pos="100000">
                <a:srgbClr val="CE57C1"/>
              </a:gs>
            </a:gsLst>
            <a:lin ang="13500000"/>
          </a:gradFill>
          <a:ln>
            <a:solidFill>
              <a:srgbClr val="D8D8D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26" rIns="4572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70" name="TextBox 6"/>
          <p:cNvSpPr txBox="1"/>
          <p:nvPr/>
        </p:nvSpPr>
        <p:spPr>
          <a:xfrm>
            <a:off x="477629" y="1313998"/>
            <a:ext cx="7945893" cy="2061210"/>
          </a:xfrm>
          <a:prstGeom prst="rect">
            <a:avLst/>
          </a:prstGeom>
          <a:ln w="12700">
            <a:miter lim="400000"/>
          </a:ln>
        </p:spPr>
        <p:txBody>
          <a:bodyPr wrap="square" lIns="45726" rIns="45726">
            <a:spAutoFit/>
          </a:bodyPr>
          <a:lstStyle/>
          <a:p>
            <a:pPr marL="342900" indent="-342900">
              <a:buClr>
                <a:srgbClr val="BA55A0"/>
              </a:buClr>
              <a:buSzPct val="60000"/>
              <a:buFont typeface="Wingdings" panose="05000000000000000000" charset="0"/>
              <a:buChar char="n"/>
              <a:defRPr sz="1400"/>
            </a:pPr>
            <a:r>
              <a:rPr lang="en-US" sz="2400" b="1" dirty="0">
                <a:solidFill>
                  <a:srgbClr val="444476"/>
                </a:solidFill>
                <a:latin typeface="+mj-lt"/>
              </a:rPr>
              <a:t>A Introduction of  A Better Baseline:</a:t>
            </a:r>
          </a:p>
          <a:p>
            <a:pPr>
              <a:defRPr sz="1400"/>
            </a:pPr>
            <a:r>
              <a:rPr lang="en-US" sz="1600" b="1" dirty="0">
                <a:solidFill>
                  <a:srgbClr val="444476"/>
                </a:solidFill>
              </a:rPr>
              <a:t>        </a:t>
            </a:r>
            <a:r>
              <a:rPr lang="en-US" sz="2000" dirty="0">
                <a:solidFill>
                  <a:schemeClr val="tx1"/>
                </a:solidFill>
              </a:rPr>
              <a:t>1. A brief introduction to the UNext50 model (Better Baseline)</a:t>
            </a:r>
          </a:p>
          <a:p>
            <a:pPr>
              <a:defRPr sz="1400"/>
            </a:pPr>
            <a:endParaRPr sz="2000" dirty="0"/>
          </a:p>
          <a:p>
            <a:pPr>
              <a:defRPr sz="1400"/>
            </a:pPr>
            <a:endParaRPr sz="2000" dirty="0"/>
          </a:p>
          <a:p>
            <a:pPr marL="342900" indent="-342900">
              <a:buClr>
                <a:srgbClr val="BA55A0"/>
              </a:buClr>
              <a:buSzPct val="60000"/>
              <a:buFont typeface="Wingdings" panose="05000000000000000000" charset="0"/>
              <a:buChar char="n"/>
              <a:defRPr sz="1400"/>
            </a:pPr>
            <a:r>
              <a:rPr lang="en-US" sz="2400" b="1" dirty="0">
                <a:solidFill>
                  <a:srgbClr val="444476"/>
                </a:solidFill>
                <a:latin typeface="+mj-lt"/>
              </a:rPr>
              <a:t>Analysis of results:</a:t>
            </a:r>
          </a:p>
          <a:p>
            <a:pPr algn="l">
              <a:buClr>
                <a:srgbClr val="BA55A0"/>
              </a:buClr>
              <a:buSzPct val="60000"/>
              <a:buFont typeface="+mj-lt"/>
              <a:defRPr sz="1400"/>
            </a:pPr>
            <a:endParaRPr lang="en-US" sz="2000" dirty="0"/>
          </a:p>
        </p:txBody>
      </p:sp>
      <p:pic>
        <p:nvPicPr>
          <p:cNvPr id="3" name="图片 2" descr="&amp;pky8024772440&amp;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510905" y="1313815"/>
            <a:ext cx="3368040" cy="2614930"/>
          </a:xfrm>
          <a:prstGeom prst="rect">
            <a:avLst/>
          </a:prstGeom>
        </p:spPr>
      </p:pic>
      <p:pic>
        <p:nvPicPr>
          <p:cNvPr id="4" name="图片 3" descr="&amp;pky8460176068&amp;2&amp;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0905" y="3929380"/>
            <a:ext cx="3368675" cy="30492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43694" y="3122622"/>
            <a:ext cx="7445348" cy="1104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22" tIns="45722" rIns="45722" bIns="45722" numCol="1" spcCol="38100" rtlCol="0" anchor="t" forceAA="0">
            <a:spAutoFit/>
          </a:bodyPr>
          <a:lstStyle/>
          <a:p>
            <a:pPr marL="342265" indent="-342265" algn="l" eaLnBrk="1">
              <a:spcBef>
                <a:spcPts val="700"/>
              </a:spcBef>
              <a:buClr>
                <a:srgbClr val="BA55A0"/>
              </a:buClr>
              <a:buSzPct val="60000"/>
              <a:buFont typeface="+mj-lt"/>
              <a:defRPr sz="1400"/>
            </a:pPr>
            <a:r>
              <a:rPr lang="en-US" sz="2000" dirty="0">
                <a:sym typeface="+mn-ea"/>
              </a:rPr>
              <a:t>1.  Comparison analysis between different baselines (UNext50 and UNet++)</a:t>
            </a:r>
          </a:p>
          <a:p>
            <a:pPr marL="342265" indent="-342265" algn="l" eaLnBrk="1">
              <a:spcBef>
                <a:spcPts val="700"/>
              </a:spcBef>
              <a:buClr>
                <a:srgbClr val="BA55A0"/>
              </a:buClr>
              <a:buSzPct val="60000"/>
              <a:buFont typeface="+mj-lt"/>
              <a:defRPr sz="1400"/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2.  </a:t>
            </a:r>
            <a:r>
              <a:rPr lang="en-US" sz="2000" dirty="0">
                <a:sym typeface="+mn-ea"/>
              </a:rPr>
              <a:t>Comparison analysis between data augmentation strategis</a:t>
            </a:r>
            <a:endParaRPr lang="en-US" altLang="zh-CN" sz="20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508744" y="4608378"/>
            <a:ext cx="7945893" cy="1691640"/>
          </a:xfrm>
          <a:prstGeom prst="rect">
            <a:avLst/>
          </a:prstGeom>
          <a:ln w="12700">
            <a:miter lim="400000"/>
          </a:ln>
        </p:spPr>
        <p:txBody>
          <a:bodyPr wrap="square" lIns="45726" rIns="45726">
            <a:spAutoFit/>
          </a:bodyPr>
          <a:lstStyle/>
          <a:p>
            <a:pPr marL="342900" indent="-342900">
              <a:buClr>
                <a:srgbClr val="BA55A0"/>
              </a:buClr>
              <a:buSzPct val="60000"/>
              <a:buFont typeface="Wingdings" panose="05000000000000000000" charset="0"/>
              <a:buChar char="n"/>
              <a:defRPr sz="1400"/>
            </a:pPr>
            <a:r>
              <a:rPr lang="en-US" sz="2400" b="1" dirty="0">
                <a:solidFill>
                  <a:srgbClr val="444476"/>
                </a:solidFill>
                <a:latin typeface="+mj-lt"/>
              </a:rPr>
              <a:t>Future Plan:</a:t>
            </a:r>
          </a:p>
          <a:p>
            <a:pPr>
              <a:defRPr sz="1400"/>
            </a:pPr>
            <a:r>
              <a:rPr lang="en-US" sz="1600" b="1" dirty="0">
                <a:solidFill>
                  <a:srgbClr val="444476"/>
                </a:solidFill>
              </a:rPr>
              <a:t>        </a:t>
            </a:r>
            <a:r>
              <a:rPr lang="en-US" sz="2000" dirty="0">
                <a:solidFill>
                  <a:schemeClr val="tx1"/>
                </a:solidFill>
              </a:rPr>
              <a:t>1. A plan for further model performance improvement</a:t>
            </a:r>
          </a:p>
          <a:p>
            <a:pPr>
              <a:defRPr sz="1400"/>
            </a:pPr>
            <a:endParaRPr sz="2000" dirty="0"/>
          </a:p>
          <a:p>
            <a:pPr>
              <a:defRPr sz="1400"/>
            </a:pPr>
            <a:endParaRPr sz="2000" dirty="0"/>
          </a:p>
          <a:p>
            <a:pPr algn="l">
              <a:buClr>
                <a:srgbClr val="BA55A0"/>
              </a:buClr>
              <a:buSzPct val="60000"/>
              <a:buFont typeface="+mj-lt"/>
              <a:defRPr sz="1400"/>
            </a:pPr>
            <a:endParaRPr lang="en-US" sz="2000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6" descr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8739614" y="-82673"/>
            <a:ext cx="1881676" cy="708605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9" name="Rectangle 4"/>
          <p:cNvSpPr/>
          <p:nvPr/>
        </p:nvSpPr>
        <p:spPr>
          <a:xfrm rot="10800000">
            <a:off x="-635" y="7003415"/>
            <a:ext cx="11880215" cy="214630"/>
          </a:xfrm>
          <a:prstGeom prst="rect">
            <a:avLst/>
          </a:prstGeom>
          <a:gradFill>
            <a:gsLst>
              <a:gs pos="27000">
                <a:srgbClr val="000044"/>
              </a:gs>
              <a:gs pos="100000">
                <a:srgbClr val="CE57C1"/>
              </a:gs>
            </a:gsLst>
            <a:lin ang="13500000"/>
          </a:gradFill>
          <a:ln>
            <a:solidFill>
              <a:srgbClr val="D8D8D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26" rIns="4572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228306" y="250837"/>
            <a:ext cx="11135428" cy="14763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6" tIns="45726" rIns="45726" bIns="45726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1" i="0" baseline="0" dirty="0">
                <a:ln>
                  <a:noFill/>
                </a:ln>
                <a:solidFill>
                  <a:srgbClr val="000044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Part 1: </a:t>
            </a:r>
            <a:r>
              <a:rPr lang="en-US" sz="3000" b="1" dirty="0">
                <a:solidFill>
                  <a:srgbClr val="000044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 Introduction of  A Better Baseline:</a:t>
            </a:r>
            <a:endParaRPr lang="en-US" sz="3000" b="1" dirty="0">
              <a:solidFill>
                <a:srgbClr val="000044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1" i="0" baseline="0" dirty="0">
              <a:ln>
                <a:noFill/>
              </a:ln>
              <a:solidFill>
                <a:srgbClr val="000044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1" i="0" baseline="0" dirty="0">
                <a:ln>
                  <a:noFill/>
                </a:ln>
                <a:solidFill>
                  <a:srgbClr val="000044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</a:t>
            </a:r>
            <a:endParaRPr kumimoji="0" lang="en-US" altLang="zh-CN" sz="3000" b="1" i="0" baseline="0" dirty="0">
              <a:ln>
                <a:noFill/>
              </a:ln>
              <a:solidFill>
                <a:srgbClr val="000044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9" name="Rectangle 28"/>
          <p:cNvSpPr/>
          <p:nvPr/>
        </p:nvSpPr>
        <p:spPr>
          <a:xfrm flipV="1">
            <a:off x="285835" y="827473"/>
            <a:ext cx="8748475" cy="76206"/>
          </a:xfrm>
          <a:prstGeom prst="rect">
            <a:avLst/>
          </a:prstGeom>
          <a:gradFill>
            <a:gsLst>
              <a:gs pos="12000">
                <a:srgbClr val="712EA3"/>
              </a:gs>
              <a:gs pos="6000">
                <a:srgbClr val="742FA8"/>
              </a:gs>
              <a:gs pos="50000">
                <a:srgbClr val="57237E"/>
              </a:gs>
              <a:gs pos="82000">
                <a:srgbClr val="7030A0"/>
              </a:gs>
              <a:gs pos="15000">
                <a:srgbClr val="6D2C9D"/>
              </a:gs>
              <a:gs pos="40000">
                <a:srgbClr val="5E2688"/>
              </a:gs>
              <a:gs pos="0">
                <a:srgbClr val="7B32B2"/>
              </a:gs>
              <a:gs pos="31000">
                <a:srgbClr val="7030A0"/>
              </a:gs>
              <a:gs pos="26000">
                <a:srgbClr val="7030A0"/>
              </a:gs>
              <a:gs pos="22000">
                <a:srgbClr val="7030A0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45726" rIns="45726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444476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5750" y="1096010"/>
            <a:ext cx="8695690" cy="9505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26" tIns="45726" rIns="45726" bIns="45726" numCol="1" spcCol="38100" rtlCol="0" anchor="t" forceAA="0">
            <a:spAutoFit/>
          </a:bodyPr>
          <a:lstStyle/>
          <a:p>
            <a:pPr marL="457200" indent="-457200" eaLnBrk="1">
              <a:spcBef>
                <a:spcPts val="700"/>
              </a:spcBef>
              <a:buClr>
                <a:srgbClr val="BA55A0"/>
              </a:buClr>
              <a:buSzPct val="55000"/>
              <a:buFont typeface="Wingdings" panose="05000000000000000000" charset="0"/>
              <a:buChar char="n"/>
              <a:defRPr sz="1400"/>
            </a:pPr>
            <a:r>
              <a:rPr lang="en-US" altLang="zh-CN" sz="3000" b="1" dirty="0">
                <a:solidFill>
                  <a:srgbClr val="444476"/>
                </a:solidFill>
                <a:sym typeface="Calibri" panose="020F0502020204030204"/>
              </a:rPr>
              <a:t>The Model Architecture of UNext50:</a:t>
            </a:r>
            <a:endParaRPr lang="en-US" sz="3000" b="1" dirty="0">
              <a:solidFill>
                <a:srgbClr val="444476"/>
              </a:solidFill>
              <a:sym typeface="+mn-ea"/>
            </a:endParaRPr>
          </a:p>
          <a:p>
            <a:pPr marL="457200" indent="-457200" algn="l" eaLnBrk="1">
              <a:spcBef>
                <a:spcPts val="700"/>
              </a:spcBef>
              <a:buSzTx/>
              <a:buFont typeface="Arial" panose="020B0604020202020204" pitchFamily="34" charset="0"/>
              <a:buChar char="•"/>
              <a:defRPr sz="1400"/>
            </a:pPr>
            <a:endParaRPr lang="en-US" sz="20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t="850"/>
          <a:stretch>
            <a:fillRect/>
          </a:stretch>
        </p:blipFill>
        <p:spPr>
          <a:xfrm>
            <a:off x="4288155" y="1665605"/>
            <a:ext cx="7465695" cy="48336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8455" y="1825625"/>
            <a:ext cx="3949700" cy="395494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26" tIns="45726" rIns="45726" bIns="45726" numCol="1" spcCol="38100" rtlCol="0" anchor="t" forceAA="0">
            <a:spAutoFit/>
          </a:bodyPr>
          <a:lstStyle/>
          <a:p>
            <a:pPr marL="457200" indent="-457200" algn="l" eaLnBrk="1">
              <a:spcBef>
                <a:spcPts val="700"/>
              </a:spcBef>
              <a:buSzTx/>
              <a:buFont typeface="Arial" panose="020B0604020202020204" pitchFamily="34" charset="0"/>
              <a:buChar char="•"/>
              <a:defRPr sz="1400"/>
            </a:pPr>
            <a:r>
              <a:rPr lang="en-US" sz="2400" b="1" dirty="0">
                <a:solidFill>
                  <a:schemeClr val="tx1"/>
                </a:solidFill>
                <a:sym typeface="+mn-ea"/>
              </a:rPr>
              <a:t>The model consists of three components:</a:t>
            </a:r>
          </a:p>
          <a:p>
            <a:pPr marL="457200" indent="-457200" algn="l" eaLnBrk="1">
              <a:spcBef>
                <a:spcPts val="700"/>
              </a:spcBef>
              <a:buSzTx/>
              <a:buFont typeface="Arial" panose="020B0604020202020204" pitchFamily="34" charset="0"/>
              <a:buChar char="•"/>
              <a:defRPr sz="1400"/>
            </a:pPr>
            <a:endParaRPr lang="en-US" sz="2400" b="1" dirty="0">
              <a:solidFill>
                <a:schemeClr val="tx1"/>
              </a:solidFill>
              <a:sym typeface="+mn-ea"/>
            </a:endParaRPr>
          </a:p>
          <a:p>
            <a:pPr marL="457200" indent="-457200" algn="l" eaLnBrk="1">
              <a:spcBef>
                <a:spcPts val="700"/>
              </a:spcBef>
              <a:buSzTx/>
              <a:buFont typeface="Arial" panose="020B0604020202020204" pitchFamily="34" charset="0"/>
              <a:buChar char="•"/>
              <a:defRPr sz="1400"/>
            </a:pPr>
            <a:r>
              <a:rPr lang="en-US" sz="2400" b="1" dirty="0">
                <a:solidFill>
                  <a:schemeClr val="tx1"/>
                </a:solidFill>
                <a:sym typeface="+mn-ea"/>
              </a:rPr>
              <a:t>1. Encoder Part (Re</a:t>
            </a:r>
            <a:r>
              <a:rPr lang="en-US" altLang="zh-CN" sz="2400" b="1" dirty="0">
                <a:solidFill>
                  <a:schemeClr val="tx1"/>
                </a:solidFill>
                <a:sym typeface="+mn-ea"/>
              </a:rPr>
              <a:t>sNeXt50)</a:t>
            </a:r>
            <a:endParaRPr lang="en-US" sz="2400" b="1" dirty="0">
              <a:solidFill>
                <a:schemeClr val="tx1"/>
              </a:solidFill>
              <a:sym typeface="+mn-ea"/>
            </a:endParaRPr>
          </a:p>
          <a:p>
            <a:pPr marL="457200" indent="-457200" algn="l" eaLnBrk="1">
              <a:spcBef>
                <a:spcPts val="700"/>
              </a:spcBef>
              <a:buSzTx/>
              <a:buFont typeface="Arial" panose="020B0604020202020204" pitchFamily="34" charset="0"/>
              <a:buChar char="•"/>
              <a:defRPr sz="1400"/>
            </a:pPr>
            <a:endParaRPr lang="en-US" sz="2400" dirty="0">
              <a:solidFill>
                <a:schemeClr val="tx1"/>
              </a:solidFill>
              <a:sym typeface="+mn-ea"/>
            </a:endParaRPr>
          </a:p>
          <a:p>
            <a:pPr marL="457200" indent="-457200" algn="l" eaLnBrk="1">
              <a:spcBef>
                <a:spcPts val="700"/>
              </a:spcBef>
              <a:buSzTx/>
              <a:buFont typeface="Arial" panose="020B0604020202020204" pitchFamily="34" charset="0"/>
              <a:buChar char="•"/>
              <a:defRPr sz="1400"/>
            </a:pPr>
            <a:r>
              <a:rPr lang="en-US" sz="2400" b="1" dirty="0">
                <a:solidFill>
                  <a:schemeClr val="tx1"/>
                </a:solidFill>
                <a:sym typeface="+mn-ea"/>
              </a:rPr>
              <a:t>2. ASPP</a:t>
            </a:r>
            <a:endParaRPr lang="en-US" sz="2400" dirty="0">
              <a:solidFill>
                <a:schemeClr val="tx1"/>
              </a:solidFill>
              <a:sym typeface="+mn-ea"/>
            </a:endParaRPr>
          </a:p>
          <a:p>
            <a:pPr marL="457200" indent="-457200" algn="l" eaLnBrk="1">
              <a:spcBef>
                <a:spcPts val="700"/>
              </a:spcBef>
              <a:buSzTx/>
              <a:buFont typeface="Arial" panose="020B0604020202020204" pitchFamily="34" charset="0"/>
              <a:buChar char="•"/>
              <a:defRPr sz="1400"/>
            </a:pPr>
            <a:endParaRPr lang="en-US" sz="2400" dirty="0">
              <a:solidFill>
                <a:schemeClr val="tx1"/>
              </a:solidFill>
              <a:sym typeface="+mn-ea"/>
            </a:endParaRPr>
          </a:p>
          <a:p>
            <a:pPr marL="457200" indent="-457200" algn="l" eaLnBrk="1">
              <a:spcBef>
                <a:spcPts val="700"/>
              </a:spcBef>
              <a:buSzTx/>
              <a:buFont typeface="Arial" panose="020B0604020202020204" pitchFamily="34" charset="0"/>
              <a:buChar char="•"/>
              <a:defRPr sz="1400"/>
            </a:pPr>
            <a:r>
              <a:rPr lang="en-US" sz="2400" b="1" dirty="0">
                <a:solidFill>
                  <a:schemeClr val="tx1"/>
                </a:solidFill>
                <a:sym typeface="+mn-ea"/>
              </a:rPr>
              <a:t>3. Decoder Part (FPN)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6" descr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8739614" y="-82673"/>
            <a:ext cx="1881676" cy="708605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9" name="Rectangle 4"/>
          <p:cNvSpPr/>
          <p:nvPr/>
        </p:nvSpPr>
        <p:spPr>
          <a:xfrm rot="10800000">
            <a:off x="-635" y="7003415"/>
            <a:ext cx="11880215" cy="214630"/>
          </a:xfrm>
          <a:prstGeom prst="rect">
            <a:avLst/>
          </a:prstGeom>
          <a:gradFill>
            <a:gsLst>
              <a:gs pos="27000">
                <a:srgbClr val="000044"/>
              </a:gs>
              <a:gs pos="100000">
                <a:srgbClr val="CE57C1"/>
              </a:gs>
            </a:gsLst>
            <a:lin ang="13500000"/>
          </a:gradFill>
          <a:ln>
            <a:solidFill>
              <a:srgbClr val="D8D8D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26" rIns="4572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228306" y="250837"/>
            <a:ext cx="11135428" cy="19380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6" tIns="45726" rIns="45726" bIns="45726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1" i="0" baseline="0" dirty="0">
                <a:ln>
                  <a:noFill/>
                </a:ln>
                <a:solidFill>
                  <a:srgbClr val="000044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Part 1: </a:t>
            </a:r>
            <a:r>
              <a:rPr lang="en-US" sz="3000" b="1" dirty="0">
                <a:solidFill>
                  <a:srgbClr val="000044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 Introduction of  A Better Baseline:</a:t>
            </a:r>
            <a:endParaRPr lang="en-US" sz="3000" b="1" dirty="0">
              <a:solidFill>
                <a:srgbClr val="000044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1" i="0" baseline="0" dirty="0">
              <a:ln>
                <a:noFill/>
              </a:ln>
              <a:solidFill>
                <a:srgbClr val="000044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1" i="0" baseline="0" dirty="0">
              <a:ln>
                <a:noFill/>
              </a:ln>
              <a:solidFill>
                <a:srgbClr val="000044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1" i="0" baseline="0" dirty="0">
                <a:ln>
                  <a:noFill/>
                </a:ln>
                <a:solidFill>
                  <a:srgbClr val="000044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</a:t>
            </a:r>
            <a:endParaRPr kumimoji="0" lang="en-US" altLang="zh-CN" sz="3000" b="1" i="0" baseline="0" dirty="0">
              <a:ln>
                <a:noFill/>
              </a:ln>
              <a:solidFill>
                <a:srgbClr val="000044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9" name="Rectangle 28"/>
          <p:cNvSpPr/>
          <p:nvPr/>
        </p:nvSpPr>
        <p:spPr>
          <a:xfrm flipV="1">
            <a:off x="285750" y="833755"/>
            <a:ext cx="8365490" cy="76200"/>
          </a:xfrm>
          <a:prstGeom prst="rect">
            <a:avLst/>
          </a:prstGeom>
          <a:gradFill>
            <a:gsLst>
              <a:gs pos="12000">
                <a:srgbClr val="712EA3"/>
              </a:gs>
              <a:gs pos="6000">
                <a:srgbClr val="742FA8"/>
              </a:gs>
              <a:gs pos="50000">
                <a:srgbClr val="57237E"/>
              </a:gs>
              <a:gs pos="82000">
                <a:srgbClr val="7030A0"/>
              </a:gs>
              <a:gs pos="15000">
                <a:srgbClr val="6D2C9D"/>
              </a:gs>
              <a:gs pos="40000">
                <a:srgbClr val="5E2688"/>
              </a:gs>
              <a:gs pos="0">
                <a:srgbClr val="7B32B2"/>
              </a:gs>
              <a:gs pos="31000">
                <a:srgbClr val="7030A0"/>
              </a:gs>
              <a:gs pos="26000">
                <a:srgbClr val="7030A0"/>
              </a:gs>
              <a:gs pos="22000">
                <a:srgbClr val="7030A0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45726" rIns="45726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444476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5750" y="1095375"/>
            <a:ext cx="8695690" cy="5530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26" tIns="45726" rIns="45726" bIns="45726" numCol="1" spcCol="38100" rtlCol="0" anchor="t" forceAA="0">
            <a:spAutoFit/>
          </a:bodyPr>
          <a:lstStyle/>
          <a:p>
            <a:pPr marL="457200" indent="-457200" eaLnBrk="1">
              <a:spcBef>
                <a:spcPts val="700"/>
              </a:spcBef>
              <a:buClr>
                <a:srgbClr val="BA55A0"/>
              </a:buClr>
              <a:buSzPct val="55000"/>
              <a:buFont typeface="Wingdings" panose="05000000000000000000" charset="0"/>
              <a:buChar char="n"/>
              <a:defRPr sz="1400"/>
            </a:pPr>
            <a:r>
              <a:rPr lang="en-US" altLang="zh-CN" sz="3000" b="1" dirty="0">
                <a:solidFill>
                  <a:srgbClr val="444476"/>
                </a:solidFill>
                <a:sym typeface="Calibri" panose="020F0502020204030204"/>
              </a:rPr>
              <a:t>Atrous Spatial Pyramid Pooling (ASPP) block:</a:t>
            </a:r>
            <a:endParaRPr lang="en-US" sz="20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8925" y="1095375"/>
            <a:ext cx="3970655" cy="2790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648460"/>
            <a:ext cx="6769100" cy="22250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928110"/>
            <a:ext cx="6768465" cy="32899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6" descr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8739614" y="-82673"/>
            <a:ext cx="1881676" cy="708605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9" name="Rectangle 4"/>
          <p:cNvSpPr/>
          <p:nvPr/>
        </p:nvSpPr>
        <p:spPr>
          <a:xfrm rot="10800000">
            <a:off x="-635" y="7003415"/>
            <a:ext cx="11880215" cy="214630"/>
          </a:xfrm>
          <a:prstGeom prst="rect">
            <a:avLst/>
          </a:prstGeom>
          <a:gradFill>
            <a:gsLst>
              <a:gs pos="27000">
                <a:srgbClr val="000044"/>
              </a:gs>
              <a:gs pos="100000">
                <a:srgbClr val="CE57C1"/>
              </a:gs>
            </a:gsLst>
            <a:lin ang="13500000"/>
          </a:gradFill>
          <a:ln>
            <a:solidFill>
              <a:srgbClr val="D8D8D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26" rIns="4572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228306" y="250837"/>
            <a:ext cx="11135428" cy="19380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6" tIns="45726" rIns="45726" bIns="45726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1" i="0" baseline="0" dirty="0">
                <a:ln>
                  <a:noFill/>
                </a:ln>
                <a:solidFill>
                  <a:srgbClr val="000044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Part 1: </a:t>
            </a:r>
            <a:r>
              <a:rPr lang="en-US" sz="3000" b="1" dirty="0">
                <a:solidFill>
                  <a:srgbClr val="000044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 Introduction of  A Better Baseline:</a:t>
            </a:r>
            <a:endParaRPr lang="en-US" sz="3000" b="1" dirty="0">
              <a:solidFill>
                <a:srgbClr val="000044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1" i="0" baseline="0" dirty="0">
              <a:ln>
                <a:noFill/>
              </a:ln>
              <a:solidFill>
                <a:srgbClr val="000044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1" i="0" baseline="0" dirty="0">
              <a:ln>
                <a:noFill/>
              </a:ln>
              <a:solidFill>
                <a:srgbClr val="000044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1" i="0" baseline="0" dirty="0">
                <a:ln>
                  <a:noFill/>
                </a:ln>
                <a:solidFill>
                  <a:srgbClr val="000044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</a:t>
            </a:r>
            <a:endParaRPr kumimoji="0" lang="en-US" altLang="zh-CN" sz="3000" b="1" i="0" baseline="0" dirty="0">
              <a:ln>
                <a:noFill/>
              </a:ln>
              <a:solidFill>
                <a:srgbClr val="000044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9" name="Rectangle 28"/>
          <p:cNvSpPr/>
          <p:nvPr/>
        </p:nvSpPr>
        <p:spPr>
          <a:xfrm flipV="1">
            <a:off x="285750" y="833755"/>
            <a:ext cx="8365490" cy="76200"/>
          </a:xfrm>
          <a:prstGeom prst="rect">
            <a:avLst/>
          </a:prstGeom>
          <a:gradFill>
            <a:gsLst>
              <a:gs pos="12000">
                <a:srgbClr val="712EA3"/>
              </a:gs>
              <a:gs pos="6000">
                <a:srgbClr val="742FA8"/>
              </a:gs>
              <a:gs pos="50000">
                <a:srgbClr val="57237E"/>
              </a:gs>
              <a:gs pos="82000">
                <a:srgbClr val="7030A0"/>
              </a:gs>
              <a:gs pos="15000">
                <a:srgbClr val="6D2C9D"/>
              </a:gs>
              <a:gs pos="40000">
                <a:srgbClr val="5E2688"/>
              </a:gs>
              <a:gs pos="0">
                <a:srgbClr val="7B32B2"/>
              </a:gs>
              <a:gs pos="31000">
                <a:srgbClr val="7030A0"/>
              </a:gs>
              <a:gs pos="26000">
                <a:srgbClr val="7030A0"/>
              </a:gs>
              <a:gs pos="22000">
                <a:srgbClr val="7030A0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45726" rIns="45726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444476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5750" y="1095375"/>
            <a:ext cx="8695690" cy="5530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26" tIns="45726" rIns="45726" bIns="45726" numCol="1" spcCol="38100" rtlCol="0" anchor="t" forceAA="0">
            <a:spAutoFit/>
          </a:bodyPr>
          <a:lstStyle/>
          <a:p>
            <a:pPr marL="457200" indent="-457200" eaLnBrk="1">
              <a:spcBef>
                <a:spcPts val="700"/>
              </a:spcBef>
              <a:buClr>
                <a:srgbClr val="BA55A0"/>
              </a:buClr>
              <a:buSzPct val="55000"/>
              <a:buFont typeface="Wingdings" panose="05000000000000000000" charset="0"/>
              <a:buChar char="n"/>
              <a:defRPr sz="1400"/>
            </a:pPr>
            <a:r>
              <a:rPr lang="en-US" altLang="zh-CN" sz="3000" b="1" dirty="0">
                <a:solidFill>
                  <a:srgbClr val="444476"/>
                </a:solidFill>
                <a:sym typeface="Calibri" panose="020F0502020204030204"/>
              </a:rPr>
              <a:t>Feature Pyramid Network (FPN)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5" y="1760220"/>
            <a:ext cx="7520305" cy="2781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5" y="4541520"/>
            <a:ext cx="7520305" cy="24517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rcRect t="850" b="785"/>
          <a:stretch>
            <a:fillRect/>
          </a:stretch>
        </p:blipFill>
        <p:spPr>
          <a:xfrm>
            <a:off x="7585075" y="1765300"/>
            <a:ext cx="4344035" cy="4696460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V="1">
            <a:off x="8547735" y="2534920"/>
            <a:ext cx="1640205" cy="1671955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6" descr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8739614" y="-82673"/>
            <a:ext cx="1881676" cy="708605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9" name="Rectangle 4"/>
          <p:cNvSpPr/>
          <p:nvPr/>
        </p:nvSpPr>
        <p:spPr>
          <a:xfrm rot="10800000">
            <a:off x="-635" y="7003415"/>
            <a:ext cx="11880215" cy="214630"/>
          </a:xfrm>
          <a:prstGeom prst="rect">
            <a:avLst/>
          </a:prstGeom>
          <a:gradFill>
            <a:gsLst>
              <a:gs pos="27000">
                <a:srgbClr val="000044"/>
              </a:gs>
              <a:gs pos="100000">
                <a:srgbClr val="CE57C1"/>
              </a:gs>
            </a:gsLst>
            <a:lin ang="13500000"/>
          </a:gradFill>
          <a:ln>
            <a:solidFill>
              <a:srgbClr val="D8D8D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26" rIns="4572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228306" y="250837"/>
            <a:ext cx="11135428" cy="10464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6" tIns="45726" rIns="45726" bIns="45726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1" i="0" baseline="0" dirty="0">
                <a:ln>
                  <a:noFill/>
                </a:ln>
                <a:solidFill>
                  <a:srgbClr val="000044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Part 2</a:t>
            </a:r>
            <a:r>
              <a:rPr kumimoji="0" lang="zh-CN" altLang="en-US" sz="3000" b="1" i="0" baseline="0" dirty="0">
                <a:ln>
                  <a:noFill/>
                </a:ln>
                <a:solidFill>
                  <a:srgbClr val="000044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：</a:t>
            </a:r>
            <a:r>
              <a:rPr lang="en-US" altLang="zh-CN" sz="3200" b="1" dirty="0">
                <a:solidFill>
                  <a:srgbClr val="444476"/>
                </a:solidFill>
                <a:latin typeface="+mj-lt"/>
              </a:rPr>
              <a:t> Analysis of results</a:t>
            </a:r>
            <a:endParaRPr kumimoji="0" lang="zh-CN" altLang="en-US" sz="3000" b="1" i="0" baseline="0" dirty="0">
              <a:ln>
                <a:noFill/>
              </a:ln>
              <a:solidFill>
                <a:srgbClr val="000044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1" i="0" baseline="0" dirty="0">
                <a:ln>
                  <a:noFill/>
                </a:ln>
                <a:solidFill>
                  <a:srgbClr val="000044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</a:t>
            </a:r>
            <a:endParaRPr kumimoji="0" lang="en-US" altLang="zh-CN" sz="3000" b="1" i="0" baseline="0" dirty="0">
              <a:ln>
                <a:noFill/>
              </a:ln>
              <a:solidFill>
                <a:srgbClr val="000044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9" name="Rectangle 28"/>
          <p:cNvSpPr/>
          <p:nvPr/>
        </p:nvSpPr>
        <p:spPr>
          <a:xfrm flipV="1">
            <a:off x="285750" y="827405"/>
            <a:ext cx="8836025" cy="82550"/>
          </a:xfrm>
          <a:prstGeom prst="rect">
            <a:avLst/>
          </a:prstGeom>
          <a:gradFill>
            <a:gsLst>
              <a:gs pos="12000">
                <a:srgbClr val="712EA3"/>
              </a:gs>
              <a:gs pos="6000">
                <a:srgbClr val="742FA8"/>
              </a:gs>
              <a:gs pos="50000">
                <a:srgbClr val="57237E"/>
              </a:gs>
              <a:gs pos="82000">
                <a:srgbClr val="7030A0"/>
              </a:gs>
              <a:gs pos="15000">
                <a:srgbClr val="6D2C9D"/>
              </a:gs>
              <a:gs pos="40000">
                <a:srgbClr val="5E2688"/>
              </a:gs>
              <a:gs pos="0">
                <a:srgbClr val="7B32B2"/>
              </a:gs>
              <a:gs pos="31000">
                <a:srgbClr val="7030A0"/>
              </a:gs>
              <a:gs pos="26000">
                <a:srgbClr val="7030A0"/>
              </a:gs>
              <a:gs pos="22000">
                <a:srgbClr val="7030A0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45726" rIns="45726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444476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E5D08D-EFF0-6390-A401-6502A1209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83" y="2703355"/>
            <a:ext cx="7386614" cy="1651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8031508-73EF-C344-D762-AC8469C29915}"/>
              </a:ext>
            </a:extLst>
          </p:cNvPr>
          <p:cNvSpPr txBox="1"/>
          <p:nvPr/>
        </p:nvSpPr>
        <p:spPr>
          <a:xfrm>
            <a:off x="285750" y="1355090"/>
            <a:ext cx="8695690" cy="951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26" tIns="45726" rIns="45726" bIns="45726" numCol="1" spcCol="38100" rtlCol="0" anchor="t" forceAA="0">
            <a:spAutoFit/>
          </a:bodyPr>
          <a:lstStyle/>
          <a:p>
            <a:pPr marL="457200" indent="-457200" eaLnBrk="1">
              <a:spcBef>
                <a:spcPts val="700"/>
              </a:spcBef>
              <a:buClr>
                <a:srgbClr val="BA55A0"/>
              </a:buClr>
              <a:buSzPct val="55000"/>
              <a:buFont typeface="Wingdings" panose="05000000000000000000" charset="0"/>
              <a:buChar char="n"/>
              <a:defRPr sz="1400"/>
            </a:pPr>
            <a:r>
              <a:rPr lang="en-US" altLang="zh-CN" sz="3000" b="1" dirty="0">
                <a:solidFill>
                  <a:srgbClr val="444476"/>
                </a:solidFill>
                <a:sym typeface="Calibri" panose="020F0502020204030204"/>
              </a:rPr>
              <a:t>Evaluation:</a:t>
            </a:r>
          </a:p>
          <a:p>
            <a:pPr algn="l" eaLnBrk="1">
              <a:spcBef>
                <a:spcPts val="700"/>
              </a:spcBef>
              <a:buSzTx/>
              <a:defRPr sz="1400"/>
            </a:pPr>
            <a:endParaRPr lang="en-US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1938B82-8CB8-40AC-3429-54CF84DCC63F}"/>
              </a:ext>
            </a:extLst>
          </p:cNvPr>
          <p:cNvSpPr txBox="1"/>
          <p:nvPr/>
        </p:nvSpPr>
        <p:spPr>
          <a:xfrm>
            <a:off x="285750" y="1486523"/>
            <a:ext cx="8453755" cy="951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26" tIns="45726" rIns="45726" bIns="45726" numCol="1" spcCol="38100" rtlCol="0" anchor="t" forceAA="0">
            <a:spAutoFit/>
          </a:bodyPr>
          <a:lstStyle/>
          <a:p>
            <a:pPr marR="0" lvl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55A0"/>
              </a:buClr>
              <a:buSzPct val="55000"/>
              <a:buFont typeface="Wingdings" panose="05000000000000000000" charset="0"/>
            </a:pPr>
            <a:endParaRPr kumimoji="0" lang="en-US" altLang="zh-CN" sz="3000" b="1" i="0" baseline="0" dirty="0">
              <a:ln>
                <a:noFill/>
              </a:ln>
              <a:solidFill>
                <a:srgbClr val="444476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457200" marR="0" indent="-457200" algn="l" defTabSz="457200" rtl="0" eaLnBrk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kumimoji="0" lang="en-US" altLang="zh-CN" sz="2000" i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The result of UNext</a:t>
            </a:r>
            <a:r>
              <a:rPr lang="en-US" altLang="zh-CN" sz="2000" dirty="0">
                <a:solidFill>
                  <a:schemeClr val="tx1"/>
                </a:solidFill>
              </a:rPr>
              <a:t>50 is better than UNET++ and UNET</a:t>
            </a:r>
            <a:endParaRPr kumimoji="0" lang="en-US" altLang="zh-CN" sz="2000" i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A1AC5A4-1140-303B-1BBD-ABCAEFD38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181" y="4354355"/>
            <a:ext cx="7386615" cy="8628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6" descr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8739614" y="-82673"/>
            <a:ext cx="1881676" cy="708605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9" name="Rectangle 4"/>
          <p:cNvSpPr/>
          <p:nvPr/>
        </p:nvSpPr>
        <p:spPr>
          <a:xfrm rot="10800000">
            <a:off x="-635" y="7003415"/>
            <a:ext cx="11880215" cy="214630"/>
          </a:xfrm>
          <a:prstGeom prst="rect">
            <a:avLst/>
          </a:prstGeom>
          <a:gradFill>
            <a:gsLst>
              <a:gs pos="27000">
                <a:srgbClr val="000044"/>
              </a:gs>
              <a:gs pos="100000">
                <a:srgbClr val="CE57C1"/>
              </a:gs>
            </a:gsLst>
            <a:lin ang="13500000"/>
          </a:gradFill>
          <a:ln>
            <a:solidFill>
              <a:srgbClr val="D8D8D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26" rIns="4572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228306" y="250837"/>
            <a:ext cx="11135428" cy="10464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6" tIns="45726" rIns="45726" bIns="45726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1" i="0" baseline="0" dirty="0">
                <a:ln>
                  <a:noFill/>
                </a:ln>
                <a:solidFill>
                  <a:srgbClr val="000044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Part 2</a:t>
            </a:r>
            <a:r>
              <a:rPr kumimoji="0" lang="zh-CN" altLang="en-US" sz="3000" b="1" i="0" baseline="0" dirty="0">
                <a:ln>
                  <a:noFill/>
                </a:ln>
                <a:solidFill>
                  <a:srgbClr val="000044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：</a:t>
            </a:r>
            <a:r>
              <a:rPr lang="en-US" altLang="zh-CN" sz="3200" b="1" dirty="0">
                <a:solidFill>
                  <a:srgbClr val="444476"/>
                </a:solidFill>
                <a:latin typeface="+mj-lt"/>
              </a:rPr>
              <a:t> Analysis of results</a:t>
            </a:r>
            <a:endParaRPr kumimoji="0" lang="zh-CN" altLang="en-US" sz="3000" b="1" i="0" baseline="0" dirty="0">
              <a:ln>
                <a:noFill/>
              </a:ln>
              <a:solidFill>
                <a:srgbClr val="000044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1" i="0" baseline="0" dirty="0">
                <a:ln>
                  <a:noFill/>
                </a:ln>
                <a:solidFill>
                  <a:srgbClr val="000044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</a:t>
            </a:r>
            <a:endParaRPr kumimoji="0" lang="en-US" altLang="zh-CN" sz="3000" b="1" i="0" baseline="0" dirty="0">
              <a:ln>
                <a:noFill/>
              </a:ln>
              <a:solidFill>
                <a:srgbClr val="000044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9" name="Rectangle 28"/>
          <p:cNvSpPr/>
          <p:nvPr/>
        </p:nvSpPr>
        <p:spPr>
          <a:xfrm flipV="1">
            <a:off x="285750" y="827405"/>
            <a:ext cx="8836025" cy="82550"/>
          </a:xfrm>
          <a:prstGeom prst="rect">
            <a:avLst/>
          </a:prstGeom>
          <a:gradFill>
            <a:gsLst>
              <a:gs pos="12000">
                <a:srgbClr val="712EA3"/>
              </a:gs>
              <a:gs pos="6000">
                <a:srgbClr val="742FA8"/>
              </a:gs>
              <a:gs pos="50000">
                <a:srgbClr val="57237E"/>
              </a:gs>
              <a:gs pos="82000">
                <a:srgbClr val="7030A0"/>
              </a:gs>
              <a:gs pos="15000">
                <a:srgbClr val="6D2C9D"/>
              </a:gs>
              <a:gs pos="40000">
                <a:srgbClr val="5E2688"/>
              </a:gs>
              <a:gs pos="0">
                <a:srgbClr val="7B32B2"/>
              </a:gs>
              <a:gs pos="31000">
                <a:srgbClr val="7030A0"/>
              </a:gs>
              <a:gs pos="26000">
                <a:srgbClr val="7030A0"/>
              </a:gs>
              <a:gs pos="22000">
                <a:srgbClr val="7030A0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45726" rIns="45726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444476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031508-73EF-C344-D762-AC8469C29915}"/>
              </a:ext>
            </a:extLst>
          </p:cNvPr>
          <p:cNvSpPr txBox="1"/>
          <p:nvPr/>
        </p:nvSpPr>
        <p:spPr>
          <a:xfrm>
            <a:off x="228306" y="956466"/>
            <a:ext cx="8695690" cy="951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26" tIns="45726" rIns="45726" bIns="45726" numCol="1" spcCol="38100" rtlCol="0" anchor="t" forceAA="0">
            <a:spAutoFit/>
          </a:bodyPr>
          <a:lstStyle/>
          <a:p>
            <a:pPr marL="457200" indent="-457200" eaLnBrk="1">
              <a:spcBef>
                <a:spcPts val="700"/>
              </a:spcBef>
              <a:buClr>
                <a:srgbClr val="BA55A0"/>
              </a:buClr>
              <a:buSzPct val="55000"/>
              <a:buFont typeface="Wingdings" panose="05000000000000000000" charset="0"/>
              <a:buChar char="n"/>
              <a:defRPr sz="1400"/>
            </a:pPr>
            <a:r>
              <a:rPr lang="en-US" altLang="zh-CN" sz="3000" b="1" dirty="0">
                <a:solidFill>
                  <a:srgbClr val="444476"/>
                </a:solidFill>
              </a:rPr>
              <a:t>New Data Augmentation </a:t>
            </a:r>
            <a:r>
              <a:rPr lang="en-US" altLang="zh-CN" sz="3000" b="1" dirty="0" err="1">
                <a:solidFill>
                  <a:srgbClr val="444476"/>
                </a:solidFill>
              </a:rPr>
              <a:t>Strategis</a:t>
            </a:r>
            <a:r>
              <a:rPr lang="en-US" altLang="zh-CN" sz="3000" b="1" dirty="0">
                <a:solidFill>
                  <a:srgbClr val="444476"/>
                </a:solidFill>
                <a:sym typeface="Calibri" panose="020F0502020204030204"/>
              </a:rPr>
              <a:t>:</a:t>
            </a:r>
          </a:p>
          <a:p>
            <a:pPr algn="l" eaLnBrk="1">
              <a:spcBef>
                <a:spcPts val="700"/>
              </a:spcBef>
              <a:buSzTx/>
              <a:defRPr sz="1400"/>
            </a:pPr>
            <a:endParaRPr lang="en-US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1938B82-8CB8-40AC-3429-54CF84DCC63F}"/>
              </a:ext>
            </a:extLst>
          </p:cNvPr>
          <p:cNvSpPr txBox="1"/>
          <p:nvPr/>
        </p:nvSpPr>
        <p:spPr>
          <a:xfrm>
            <a:off x="285859" y="1118227"/>
            <a:ext cx="8453755" cy="951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26" tIns="45726" rIns="45726" bIns="45726" numCol="1" spcCol="38100" rtlCol="0" anchor="t" forceAA="0">
            <a:spAutoFit/>
          </a:bodyPr>
          <a:lstStyle/>
          <a:p>
            <a:pPr marR="0" lvl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55A0"/>
              </a:buClr>
              <a:buSzPct val="55000"/>
              <a:buFont typeface="Wingdings" panose="05000000000000000000" charset="0"/>
            </a:pPr>
            <a:endParaRPr kumimoji="0" lang="en-US" altLang="zh-CN" sz="3000" b="1" i="0" baseline="0" dirty="0">
              <a:ln>
                <a:noFill/>
              </a:ln>
              <a:solidFill>
                <a:srgbClr val="444476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457200" marR="0" indent="-457200" algn="l" defTabSz="457200" rtl="0" eaLnBrk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Before:</a:t>
            </a:r>
            <a:endParaRPr kumimoji="0" lang="en-US" altLang="zh-CN" sz="2000" i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FB1A1F-34E5-E412-1E9A-E5D65D6AA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44" y="2010946"/>
            <a:ext cx="7953433" cy="198869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8272E07-9DBA-5C3F-E0C9-52DDB447AE71}"/>
              </a:ext>
            </a:extLst>
          </p:cNvPr>
          <p:cNvSpPr txBox="1"/>
          <p:nvPr/>
        </p:nvSpPr>
        <p:spPr>
          <a:xfrm>
            <a:off x="285750" y="3490130"/>
            <a:ext cx="8453755" cy="951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26" tIns="45726" rIns="45726" bIns="45726" numCol="1" spcCol="38100" rtlCol="0" anchor="t" forceAA="0">
            <a:spAutoFit/>
          </a:bodyPr>
          <a:lstStyle/>
          <a:p>
            <a:pPr marR="0" lvl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55A0"/>
              </a:buClr>
              <a:buSzPct val="55000"/>
              <a:buFont typeface="Wingdings" panose="05000000000000000000" charset="0"/>
            </a:pPr>
            <a:endParaRPr kumimoji="0" lang="en-US" altLang="zh-CN" sz="3000" b="1" i="0" baseline="0" dirty="0">
              <a:ln>
                <a:noFill/>
              </a:ln>
              <a:solidFill>
                <a:srgbClr val="444476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457200" marR="0" indent="-457200" algn="l" defTabSz="457200" rtl="0" eaLnBrk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After:</a:t>
            </a:r>
            <a:endParaRPr kumimoji="0" lang="en-US" altLang="zh-CN" sz="2000" i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3098B15-1A5C-D342-3439-4478AA40E91B}"/>
              </a:ext>
            </a:extLst>
          </p:cNvPr>
          <p:cNvSpPr txBox="1"/>
          <p:nvPr/>
        </p:nvSpPr>
        <p:spPr>
          <a:xfrm>
            <a:off x="9202933" y="956466"/>
            <a:ext cx="2575155" cy="951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26" tIns="45726" rIns="45726" bIns="45726" numCol="1" spcCol="38100" rtlCol="0" anchor="t" forceAA="0">
            <a:spAutoFit/>
          </a:bodyPr>
          <a:lstStyle/>
          <a:p>
            <a:pPr marL="457200" indent="-457200" eaLnBrk="1">
              <a:spcBef>
                <a:spcPts val="700"/>
              </a:spcBef>
              <a:buClr>
                <a:srgbClr val="BA55A0"/>
              </a:buClr>
              <a:buSzPct val="55000"/>
              <a:buFont typeface="Wingdings" panose="05000000000000000000" charset="0"/>
              <a:buChar char="n"/>
              <a:defRPr sz="1400"/>
            </a:pPr>
            <a:r>
              <a:rPr lang="en-US" altLang="zh-CN" sz="3000" b="1" dirty="0">
                <a:solidFill>
                  <a:srgbClr val="444476"/>
                </a:solidFill>
                <a:sym typeface="Calibri" panose="020F0502020204030204"/>
              </a:rPr>
              <a:t>Result:</a:t>
            </a:r>
          </a:p>
          <a:p>
            <a:pPr algn="l" eaLnBrk="1">
              <a:spcBef>
                <a:spcPts val="700"/>
              </a:spcBef>
              <a:buSzTx/>
              <a:defRPr sz="1400"/>
            </a:pPr>
            <a:endParaRPr lang="en-US" sz="20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AFD1B5F-3AD8-7C93-68C1-0E3463B89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57" y="4389120"/>
            <a:ext cx="8003284" cy="28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7643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6" descr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8739614" y="-82673"/>
            <a:ext cx="1881676" cy="708605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9" name="Rectangle 4"/>
          <p:cNvSpPr/>
          <p:nvPr/>
        </p:nvSpPr>
        <p:spPr>
          <a:xfrm rot="10800000">
            <a:off x="-635" y="7003415"/>
            <a:ext cx="11880215" cy="214630"/>
          </a:xfrm>
          <a:prstGeom prst="rect">
            <a:avLst/>
          </a:prstGeom>
          <a:gradFill>
            <a:gsLst>
              <a:gs pos="27000">
                <a:srgbClr val="000044"/>
              </a:gs>
              <a:gs pos="100000">
                <a:srgbClr val="CE57C1"/>
              </a:gs>
            </a:gsLst>
            <a:lin ang="13500000"/>
          </a:gradFill>
          <a:ln>
            <a:solidFill>
              <a:srgbClr val="D8D8D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26" rIns="4572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228306" y="250837"/>
            <a:ext cx="11135428" cy="10464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6" tIns="45726" rIns="45726" bIns="45726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1" i="0" baseline="0" dirty="0">
                <a:ln>
                  <a:noFill/>
                </a:ln>
                <a:solidFill>
                  <a:srgbClr val="000044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Part 2</a:t>
            </a:r>
            <a:r>
              <a:rPr kumimoji="0" lang="zh-CN" altLang="en-US" sz="3000" b="1" i="0" baseline="0" dirty="0">
                <a:ln>
                  <a:noFill/>
                </a:ln>
                <a:solidFill>
                  <a:srgbClr val="000044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：</a:t>
            </a:r>
            <a:r>
              <a:rPr lang="en-US" altLang="zh-CN" sz="3200" b="1" dirty="0">
                <a:solidFill>
                  <a:srgbClr val="444476"/>
                </a:solidFill>
                <a:latin typeface="+mj-lt"/>
              </a:rPr>
              <a:t> Analysis of results</a:t>
            </a:r>
            <a:endParaRPr kumimoji="0" lang="zh-CN" altLang="en-US" sz="3000" b="1" i="0" baseline="0" dirty="0">
              <a:ln>
                <a:noFill/>
              </a:ln>
              <a:solidFill>
                <a:srgbClr val="000044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1" i="0" baseline="0" dirty="0">
                <a:ln>
                  <a:noFill/>
                </a:ln>
                <a:solidFill>
                  <a:srgbClr val="000044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</a:t>
            </a:r>
            <a:endParaRPr kumimoji="0" lang="en-US" altLang="zh-CN" sz="3000" b="1" i="0" baseline="0" dirty="0">
              <a:ln>
                <a:noFill/>
              </a:ln>
              <a:solidFill>
                <a:srgbClr val="000044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9" name="Rectangle 28"/>
          <p:cNvSpPr/>
          <p:nvPr/>
        </p:nvSpPr>
        <p:spPr>
          <a:xfrm flipV="1">
            <a:off x="285750" y="827405"/>
            <a:ext cx="8836025" cy="82550"/>
          </a:xfrm>
          <a:prstGeom prst="rect">
            <a:avLst/>
          </a:prstGeom>
          <a:gradFill>
            <a:gsLst>
              <a:gs pos="12000">
                <a:srgbClr val="712EA3"/>
              </a:gs>
              <a:gs pos="6000">
                <a:srgbClr val="742FA8"/>
              </a:gs>
              <a:gs pos="50000">
                <a:srgbClr val="57237E"/>
              </a:gs>
              <a:gs pos="82000">
                <a:srgbClr val="7030A0"/>
              </a:gs>
              <a:gs pos="15000">
                <a:srgbClr val="6D2C9D"/>
              </a:gs>
              <a:gs pos="40000">
                <a:srgbClr val="5E2688"/>
              </a:gs>
              <a:gs pos="0">
                <a:srgbClr val="7B32B2"/>
              </a:gs>
              <a:gs pos="31000">
                <a:srgbClr val="7030A0"/>
              </a:gs>
              <a:gs pos="26000">
                <a:srgbClr val="7030A0"/>
              </a:gs>
              <a:gs pos="22000">
                <a:srgbClr val="7030A0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45726" rIns="45726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444476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031508-73EF-C344-D762-AC8469C29915}"/>
              </a:ext>
            </a:extLst>
          </p:cNvPr>
          <p:cNvSpPr txBox="1"/>
          <p:nvPr/>
        </p:nvSpPr>
        <p:spPr>
          <a:xfrm>
            <a:off x="228306" y="956466"/>
            <a:ext cx="8695690" cy="951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26" tIns="45726" rIns="45726" bIns="45726" numCol="1" spcCol="38100" rtlCol="0" anchor="t" forceAA="0">
            <a:spAutoFit/>
          </a:bodyPr>
          <a:lstStyle/>
          <a:p>
            <a:pPr marL="457200" indent="-457200" eaLnBrk="1">
              <a:spcBef>
                <a:spcPts val="700"/>
              </a:spcBef>
              <a:buClr>
                <a:srgbClr val="BA55A0"/>
              </a:buClr>
              <a:buSzPct val="55000"/>
              <a:buFont typeface="Wingdings" panose="05000000000000000000" charset="0"/>
              <a:buChar char="n"/>
              <a:defRPr sz="1400"/>
            </a:pPr>
            <a:r>
              <a:rPr lang="en-US" altLang="zh-CN" sz="3000" b="1" dirty="0">
                <a:solidFill>
                  <a:srgbClr val="444476"/>
                </a:solidFill>
                <a:sym typeface="Calibri" panose="020F0502020204030204"/>
              </a:rPr>
              <a:t>Result:</a:t>
            </a:r>
          </a:p>
          <a:p>
            <a:pPr algn="l" eaLnBrk="1">
              <a:spcBef>
                <a:spcPts val="700"/>
              </a:spcBef>
              <a:buSzTx/>
              <a:defRPr sz="1400"/>
            </a:pPr>
            <a:endParaRPr lang="en-US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1938B82-8CB8-40AC-3429-54CF84DCC63F}"/>
              </a:ext>
            </a:extLst>
          </p:cNvPr>
          <p:cNvSpPr txBox="1"/>
          <p:nvPr/>
        </p:nvSpPr>
        <p:spPr>
          <a:xfrm>
            <a:off x="257083" y="1002977"/>
            <a:ext cx="8453755" cy="174664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26" tIns="45726" rIns="45726" bIns="45726" numCol="1" spcCol="38100" rtlCol="0" anchor="t" forceAA="0">
            <a:spAutoFit/>
          </a:bodyPr>
          <a:lstStyle/>
          <a:p>
            <a:pPr marR="0" lvl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55A0"/>
              </a:buClr>
              <a:buSzPct val="55000"/>
              <a:buFont typeface="Wingdings" panose="05000000000000000000" charset="0"/>
            </a:pPr>
            <a:endParaRPr kumimoji="0" lang="en-US" altLang="zh-CN" sz="3000" b="1" i="0" baseline="0" dirty="0">
              <a:ln>
                <a:noFill/>
              </a:ln>
              <a:solidFill>
                <a:srgbClr val="444476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R="0" algn="l" defTabSz="457200" rtl="0" eaLnBrk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</a:pPr>
            <a:r>
              <a:rPr lang="en-US" altLang="zh-CN" sz="2000" dirty="0">
                <a:solidFill>
                  <a:schemeClr val="tx1"/>
                </a:solidFill>
              </a:rPr>
              <a:t>                          Before                    After</a:t>
            </a:r>
          </a:p>
          <a:p>
            <a:pPr marL="457200" marR="0" indent="-457200" algn="l" defTabSz="457200" rtl="0" eaLnBrk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kumimoji="0" lang="en-US" altLang="zh-CN" sz="2000" i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UNET++</a:t>
            </a:r>
            <a:r>
              <a:rPr lang="en-US" altLang="zh-CN" sz="2000" dirty="0">
                <a:solidFill>
                  <a:schemeClr val="tx1"/>
                </a:solidFill>
              </a:rPr>
              <a:t>:   0.33                        0.37  </a:t>
            </a:r>
          </a:p>
          <a:p>
            <a:pPr marL="457200" marR="0" indent="-457200" algn="l" defTabSz="457200" rtl="0" eaLnBrk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UNET:        0.28                       0. 32  </a:t>
            </a:r>
            <a:endParaRPr kumimoji="0" lang="en-US" altLang="zh-CN" sz="2000" i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8272E07-9DBA-5C3F-E0C9-52DDB447AE71}"/>
              </a:ext>
            </a:extLst>
          </p:cNvPr>
          <p:cNvSpPr txBox="1"/>
          <p:nvPr/>
        </p:nvSpPr>
        <p:spPr>
          <a:xfrm>
            <a:off x="257083" y="2439032"/>
            <a:ext cx="8453755" cy="951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26" tIns="45726" rIns="45726" bIns="45726" numCol="1" spcCol="38100" rtlCol="0" anchor="t" forceAA="0">
            <a:spAutoFit/>
          </a:bodyPr>
          <a:lstStyle/>
          <a:p>
            <a:pPr marR="0" lvl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55A0"/>
              </a:buClr>
              <a:buSzPct val="55000"/>
              <a:buFont typeface="Wingdings" panose="05000000000000000000" charset="0"/>
            </a:pPr>
            <a:endParaRPr kumimoji="0" lang="en-US" altLang="zh-CN" sz="3000" b="1" i="0" baseline="0" dirty="0">
              <a:ln>
                <a:noFill/>
              </a:ln>
              <a:solidFill>
                <a:srgbClr val="444476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457200" marR="0" indent="-457200" algn="l" defTabSz="457200" rtl="0" eaLnBrk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UNext50 (Still Training):   </a:t>
            </a:r>
            <a:endParaRPr kumimoji="0" lang="en-US" altLang="zh-CN" sz="2000" i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5FC480-6E99-E3B5-16DF-2064321927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18"/>
          <a:stretch/>
        </p:blipFill>
        <p:spPr>
          <a:xfrm>
            <a:off x="726439" y="3370736"/>
            <a:ext cx="3286761" cy="23040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43F6521-0534-24F6-1A19-096C481C6B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"/>
          <a:stretch/>
        </p:blipFill>
        <p:spPr>
          <a:xfrm>
            <a:off x="3637280" y="3515360"/>
            <a:ext cx="3987800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3929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6" descr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8739614" y="-82673"/>
            <a:ext cx="1881676" cy="708605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9" name="Rectangle 4"/>
          <p:cNvSpPr/>
          <p:nvPr/>
        </p:nvSpPr>
        <p:spPr>
          <a:xfrm rot="10800000">
            <a:off x="-635" y="7003415"/>
            <a:ext cx="11880215" cy="214630"/>
          </a:xfrm>
          <a:prstGeom prst="rect">
            <a:avLst/>
          </a:prstGeom>
          <a:gradFill>
            <a:gsLst>
              <a:gs pos="27000">
                <a:srgbClr val="000044"/>
              </a:gs>
              <a:gs pos="100000">
                <a:srgbClr val="CE57C1"/>
              </a:gs>
            </a:gsLst>
            <a:lin ang="13500000"/>
          </a:gradFill>
          <a:ln>
            <a:solidFill>
              <a:srgbClr val="D8D8D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26" rIns="4572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228306" y="250837"/>
            <a:ext cx="11135428" cy="101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6" tIns="45726" rIns="45726" bIns="45726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1" i="0" baseline="0" dirty="0">
                <a:ln>
                  <a:noFill/>
                </a:ln>
                <a:solidFill>
                  <a:srgbClr val="000044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Part </a:t>
            </a:r>
            <a:r>
              <a:rPr lang="en-US" altLang="zh-CN" sz="3000" b="1" dirty="0">
                <a:solidFill>
                  <a:srgbClr val="000044"/>
                </a:solidFill>
              </a:rPr>
              <a:t>3</a:t>
            </a:r>
            <a:r>
              <a:rPr kumimoji="0" lang="zh-CN" altLang="en-US" sz="3000" b="1" i="0" baseline="0" dirty="0">
                <a:ln>
                  <a:noFill/>
                </a:ln>
                <a:solidFill>
                  <a:srgbClr val="000044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：</a:t>
            </a:r>
            <a:r>
              <a:rPr kumimoji="0" lang="en-US" altLang="zh-CN" sz="3000" b="1" i="0" baseline="0" dirty="0">
                <a:ln>
                  <a:noFill/>
                </a:ln>
                <a:solidFill>
                  <a:srgbClr val="000044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Future Plan</a:t>
            </a:r>
            <a:endParaRPr kumimoji="0" lang="zh-CN" altLang="en-US" sz="3000" b="1" i="0" baseline="0" dirty="0">
              <a:ln>
                <a:noFill/>
              </a:ln>
              <a:solidFill>
                <a:srgbClr val="000044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1" i="0" baseline="0" dirty="0">
                <a:ln>
                  <a:noFill/>
                </a:ln>
                <a:solidFill>
                  <a:srgbClr val="000044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</a:t>
            </a:r>
            <a:endParaRPr kumimoji="0" lang="en-US" altLang="zh-CN" sz="3000" b="1" i="0" baseline="0" dirty="0">
              <a:ln>
                <a:noFill/>
              </a:ln>
              <a:solidFill>
                <a:srgbClr val="000044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9" name="Rectangle 28"/>
          <p:cNvSpPr/>
          <p:nvPr/>
        </p:nvSpPr>
        <p:spPr>
          <a:xfrm flipV="1">
            <a:off x="285750" y="827405"/>
            <a:ext cx="8836025" cy="82550"/>
          </a:xfrm>
          <a:prstGeom prst="rect">
            <a:avLst/>
          </a:prstGeom>
          <a:gradFill>
            <a:gsLst>
              <a:gs pos="12000">
                <a:srgbClr val="712EA3"/>
              </a:gs>
              <a:gs pos="6000">
                <a:srgbClr val="742FA8"/>
              </a:gs>
              <a:gs pos="50000">
                <a:srgbClr val="57237E"/>
              </a:gs>
              <a:gs pos="82000">
                <a:srgbClr val="7030A0"/>
              </a:gs>
              <a:gs pos="15000">
                <a:srgbClr val="6D2C9D"/>
              </a:gs>
              <a:gs pos="40000">
                <a:srgbClr val="5E2688"/>
              </a:gs>
              <a:gs pos="0">
                <a:srgbClr val="7B32B2"/>
              </a:gs>
              <a:gs pos="31000">
                <a:srgbClr val="7030A0"/>
              </a:gs>
              <a:gs pos="26000">
                <a:srgbClr val="7030A0"/>
              </a:gs>
              <a:gs pos="22000">
                <a:srgbClr val="7030A0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45726" rIns="45726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444476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5750" y="1096010"/>
            <a:ext cx="8695690" cy="26058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26" tIns="45726" rIns="45726" bIns="45726" numCol="1" spcCol="38100" rtlCol="0" anchor="t" forceAA="0">
            <a:spAutoFit/>
          </a:bodyPr>
          <a:lstStyle/>
          <a:p>
            <a:pPr marL="457200" indent="-457200" eaLnBrk="1">
              <a:spcBef>
                <a:spcPts val="700"/>
              </a:spcBef>
              <a:buClr>
                <a:srgbClr val="BA55A0"/>
              </a:buClr>
              <a:buSzPct val="55000"/>
              <a:buFont typeface="Wingdings" panose="05000000000000000000" charset="0"/>
              <a:buChar char="n"/>
              <a:defRPr sz="1400"/>
            </a:pPr>
            <a:r>
              <a:rPr lang="en-US" sz="3000" b="1" dirty="0">
                <a:solidFill>
                  <a:srgbClr val="444476"/>
                </a:solidFill>
                <a:sym typeface="+mn-ea"/>
              </a:rPr>
              <a:t>1. Change The Model:</a:t>
            </a:r>
          </a:p>
          <a:p>
            <a:pPr eaLnBrk="1">
              <a:spcBef>
                <a:spcPts val="700"/>
              </a:spcBef>
              <a:buClr>
                <a:srgbClr val="BA55A0"/>
              </a:buClr>
              <a:buSzPct val="55000"/>
              <a:defRPr sz="1400"/>
            </a:pPr>
            <a:r>
              <a:rPr lang="en-US" sz="3000" b="1" dirty="0">
                <a:solidFill>
                  <a:srgbClr val="444476"/>
                </a:solidFill>
                <a:sym typeface="+mn-ea"/>
              </a:rPr>
              <a:t>          </a:t>
            </a:r>
            <a:r>
              <a:rPr lang="en-US" sz="3000" b="1" dirty="0" err="1">
                <a:solidFill>
                  <a:srgbClr val="444476"/>
                </a:solidFill>
                <a:sym typeface="+mn-ea"/>
              </a:rPr>
              <a:t>SwinUnet</a:t>
            </a:r>
            <a:r>
              <a:rPr lang="en-US" sz="3000" b="1" dirty="0">
                <a:solidFill>
                  <a:srgbClr val="444476"/>
                </a:solidFill>
                <a:sym typeface="+mn-ea"/>
              </a:rPr>
              <a:t>, </a:t>
            </a:r>
            <a:r>
              <a:rPr lang="en-US" sz="3000" b="1" dirty="0" err="1">
                <a:solidFill>
                  <a:srgbClr val="444476"/>
                </a:solidFill>
                <a:sym typeface="+mn-ea"/>
              </a:rPr>
              <a:t>TransUNet</a:t>
            </a:r>
            <a:r>
              <a:rPr lang="en-US" sz="3000" b="1" dirty="0">
                <a:solidFill>
                  <a:srgbClr val="444476"/>
                </a:solidFill>
                <a:sym typeface="+mn-ea"/>
              </a:rPr>
              <a:t> etc.</a:t>
            </a:r>
          </a:p>
          <a:p>
            <a:pPr eaLnBrk="1">
              <a:spcBef>
                <a:spcPts val="700"/>
              </a:spcBef>
              <a:buClr>
                <a:srgbClr val="BA55A0"/>
              </a:buClr>
              <a:buSzPct val="55000"/>
              <a:defRPr sz="1400"/>
            </a:pPr>
            <a:endParaRPr lang="en-US" sz="3000" b="1" dirty="0">
              <a:solidFill>
                <a:srgbClr val="444476"/>
              </a:solidFill>
              <a:sym typeface="+mn-ea"/>
            </a:endParaRPr>
          </a:p>
          <a:p>
            <a:pPr marL="457200" indent="-457200" eaLnBrk="1">
              <a:spcBef>
                <a:spcPts val="700"/>
              </a:spcBef>
              <a:buClr>
                <a:srgbClr val="BA55A0"/>
              </a:buClr>
              <a:buSzPct val="55000"/>
              <a:buFont typeface="Wingdings" panose="05000000000000000000" charset="0"/>
              <a:buChar char="n"/>
              <a:defRPr sz="1400"/>
            </a:pPr>
            <a:endParaRPr lang="en-US" sz="3000" b="1" dirty="0">
              <a:solidFill>
                <a:srgbClr val="444476"/>
              </a:solidFill>
              <a:sym typeface="+mn-ea"/>
            </a:endParaRPr>
          </a:p>
          <a:p>
            <a:pPr marL="457200" indent="-457200" algn="l" eaLnBrk="1">
              <a:spcBef>
                <a:spcPts val="700"/>
              </a:spcBef>
              <a:buSzTx/>
              <a:buFont typeface="Arial" panose="020B0604020202020204" pitchFamily="34" charset="0"/>
              <a:buChar char="•"/>
              <a:defRPr sz="1400"/>
            </a:pPr>
            <a:endParaRPr lang="en-US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8917972-3B7E-E876-9086-6F28B4C0FCC4}"/>
              </a:ext>
            </a:extLst>
          </p:cNvPr>
          <p:cNvSpPr txBox="1"/>
          <p:nvPr/>
        </p:nvSpPr>
        <p:spPr>
          <a:xfrm>
            <a:off x="285750" y="2706370"/>
            <a:ext cx="8695690" cy="205442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26" tIns="45726" rIns="45726" bIns="45726" numCol="1" spcCol="38100" rtlCol="0" anchor="t" forceAA="0">
            <a:spAutoFit/>
          </a:bodyPr>
          <a:lstStyle/>
          <a:p>
            <a:pPr marL="457200" indent="-457200" eaLnBrk="1">
              <a:spcBef>
                <a:spcPts val="700"/>
              </a:spcBef>
              <a:buClr>
                <a:srgbClr val="BA55A0"/>
              </a:buClr>
              <a:buSzPct val="55000"/>
              <a:buFont typeface="Wingdings" panose="05000000000000000000" charset="0"/>
              <a:buChar char="n"/>
              <a:defRPr sz="1400"/>
            </a:pPr>
            <a:r>
              <a:rPr lang="en-US" sz="3000" b="1" dirty="0">
                <a:solidFill>
                  <a:srgbClr val="444476"/>
                </a:solidFill>
                <a:sym typeface="+mn-ea"/>
              </a:rPr>
              <a:t>2. Pretrain The Model On Other Similar Dataset</a:t>
            </a:r>
          </a:p>
          <a:p>
            <a:pPr eaLnBrk="1">
              <a:spcBef>
                <a:spcPts val="700"/>
              </a:spcBef>
              <a:buClr>
                <a:srgbClr val="BA55A0"/>
              </a:buClr>
              <a:buSzPct val="55000"/>
              <a:defRPr sz="1400"/>
            </a:pPr>
            <a:r>
              <a:rPr lang="en-US" sz="3000" b="1" dirty="0">
                <a:solidFill>
                  <a:srgbClr val="444476"/>
                </a:solidFill>
                <a:sym typeface="+mn-ea"/>
              </a:rPr>
              <a:t>     </a:t>
            </a:r>
          </a:p>
          <a:p>
            <a:pPr marL="457200" indent="-457200" eaLnBrk="1">
              <a:spcBef>
                <a:spcPts val="700"/>
              </a:spcBef>
              <a:buClr>
                <a:srgbClr val="BA55A0"/>
              </a:buClr>
              <a:buSzPct val="55000"/>
              <a:buFont typeface="Wingdings" panose="05000000000000000000" charset="0"/>
              <a:buChar char="n"/>
              <a:defRPr sz="1400"/>
            </a:pPr>
            <a:endParaRPr lang="en-US" sz="3000" b="1" dirty="0">
              <a:solidFill>
                <a:srgbClr val="444476"/>
              </a:solidFill>
              <a:sym typeface="+mn-ea"/>
            </a:endParaRPr>
          </a:p>
          <a:p>
            <a:pPr marL="457200" indent="-457200" algn="l" eaLnBrk="1">
              <a:spcBef>
                <a:spcPts val="700"/>
              </a:spcBef>
              <a:buSzTx/>
              <a:buFont typeface="Arial" panose="020B0604020202020204" pitchFamily="34" charset="0"/>
              <a:buChar char="•"/>
              <a:defRPr sz="1400"/>
            </a:pPr>
            <a:endParaRPr lang="en-US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1214555-D269-3D38-6B2B-A7420E1149F7}"/>
              </a:ext>
            </a:extLst>
          </p:cNvPr>
          <p:cNvSpPr txBox="1"/>
          <p:nvPr/>
        </p:nvSpPr>
        <p:spPr>
          <a:xfrm>
            <a:off x="285750" y="4066344"/>
            <a:ext cx="8695690" cy="205442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26" tIns="45726" rIns="45726" bIns="45726" numCol="1" spcCol="38100" rtlCol="0" anchor="t" forceAA="0">
            <a:spAutoFit/>
          </a:bodyPr>
          <a:lstStyle/>
          <a:p>
            <a:pPr marL="457200" indent="-457200" eaLnBrk="1">
              <a:spcBef>
                <a:spcPts val="700"/>
              </a:spcBef>
              <a:buClr>
                <a:srgbClr val="BA55A0"/>
              </a:buClr>
              <a:buSzPct val="55000"/>
              <a:buFont typeface="Wingdings" panose="05000000000000000000" charset="0"/>
              <a:buChar char="n"/>
              <a:defRPr sz="1400"/>
            </a:pPr>
            <a:r>
              <a:rPr lang="en-US" sz="3000" b="1" dirty="0">
                <a:solidFill>
                  <a:srgbClr val="444476"/>
                </a:solidFill>
                <a:sym typeface="+mn-ea"/>
              </a:rPr>
              <a:t>3. Try Some New Data Augmentation Strategies</a:t>
            </a:r>
          </a:p>
          <a:p>
            <a:pPr eaLnBrk="1">
              <a:spcBef>
                <a:spcPts val="700"/>
              </a:spcBef>
              <a:buClr>
                <a:srgbClr val="BA55A0"/>
              </a:buClr>
              <a:buSzPct val="55000"/>
              <a:defRPr sz="1400"/>
            </a:pPr>
            <a:r>
              <a:rPr lang="en-US" sz="3000" b="1" dirty="0">
                <a:solidFill>
                  <a:srgbClr val="444476"/>
                </a:solidFill>
                <a:sym typeface="+mn-ea"/>
              </a:rPr>
              <a:t>     </a:t>
            </a:r>
          </a:p>
          <a:p>
            <a:pPr marL="457200" indent="-457200" eaLnBrk="1">
              <a:spcBef>
                <a:spcPts val="700"/>
              </a:spcBef>
              <a:buClr>
                <a:srgbClr val="BA55A0"/>
              </a:buClr>
              <a:buSzPct val="55000"/>
              <a:buFont typeface="Wingdings" panose="05000000000000000000" charset="0"/>
              <a:buChar char="n"/>
              <a:defRPr sz="1400"/>
            </a:pPr>
            <a:endParaRPr lang="en-US" sz="3000" b="1" dirty="0">
              <a:solidFill>
                <a:srgbClr val="444476"/>
              </a:solidFill>
              <a:sym typeface="+mn-ea"/>
            </a:endParaRPr>
          </a:p>
          <a:p>
            <a:pPr marL="457200" indent="-457200" algn="l" eaLnBrk="1">
              <a:spcBef>
                <a:spcPts val="700"/>
              </a:spcBef>
              <a:buSzTx/>
              <a:buFont typeface="Arial" panose="020B0604020202020204" pitchFamily="34" charset="0"/>
              <a:buChar char="•"/>
              <a:defRPr sz="1400"/>
            </a:pPr>
            <a:endParaRPr lang="en-US" sz="200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2YzNjBkOTgyNWQ1YTMxYzM3MzMwNWFiODNmOWIzYWMifQ=="/>
  <p:tag name="KSO_WPP_MARK_KEY" val="b2f86157-870d-48c8-b670-9b3b256a241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1159.144881889764,&quot;width&quot;:2963.269291338582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270.363779527559,&quot;width&quot;:11447.028346456693}"/>
</p:tagLst>
</file>

<file path=ppt/theme/theme1.xml><?xml version="1.0" encoding="utf-8"?>
<a:theme xmlns:a="http://schemas.openxmlformats.org/drawingml/2006/main" name="Default Theme">
  <a:themeElements>
    <a:clrScheme name="Default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C7C7C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0000FF"/>
      </a:hlink>
      <a:folHlink>
        <a:srgbClr val="FF00FF"/>
      </a:folHlink>
    </a:clrScheme>
    <a:fontScheme name="Default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efault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2">
              <a:lumOff val="16690"/>
            </a:schemeClr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2">
              <a:lumOff val="16690"/>
            </a:schemeClr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Theme">
  <a:themeElements>
    <a:clrScheme name="Default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C7C7C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0000FF"/>
      </a:hlink>
      <a:folHlink>
        <a:srgbClr val="FF00FF"/>
      </a:folHlink>
    </a:clrScheme>
    <a:fontScheme name="Default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efault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2">
              <a:lumOff val="16690"/>
            </a:schemeClr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2">
              <a:lumOff val="16690"/>
            </a:schemeClr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 2</Template>
  <TotalTime>1408</TotalTime>
  <Words>526</Words>
  <Application>Microsoft Office PowerPoint</Application>
  <PresentationFormat>自定义</PresentationFormat>
  <Paragraphs>94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Arial</vt:lpstr>
      <vt:lpstr>Calibri</vt:lpstr>
      <vt:lpstr>Helvetica</vt:lpstr>
      <vt:lpstr>Wingdings</vt:lpstr>
      <vt:lpstr>Default Theme</vt:lpstr>
      <vt:lpstr>HuBMAP + HPA - Hacking the Human Body Competition Progress Report 2</vt:lpstr>
      <vt:lpstr>Overview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</dc:title>
  <dc:creator>jt w</dc:creator>
  <cp:lastModifiedBy>jt w</cp:lastModifiedBy>
  <cp:revision>51</cp:revision>
  <dcterms:created xsi:type="dcterms:W3CDTF">2021-05-06T12:43:00Z</dcterms:created>
  <dcterms:modified xsi:type="dcterms:W3CDTF">2022-07-12T05:42:11Z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550E21A968254023825B83DE10ED0D32</vt:lpwstr>
  </property>
</Properties>
</file>